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Bahnschrift SemiBold" panose="020B0502040204020203" pitchFamily="34" charset="0"/>
      <p:bold r:id="rId12"/>
    </p:embeddedFont>
    <p:embeddedFont>
      <p:font typeface="Bahnschrift SemiBold SemiConden" panose="020B0502040204020203" pitchFamily="34" charset="0"/>
      <p:bold r:id="rId13"/>
    </p:embeddedFont>
    <p:embeddedFont>
      <p:font typeface="Consolas" panose="020B0609020204030204" pitchFamily="49" charset="0"/>
      <p:regular r:id="rId14"/>
      <p:bold r:id="rId15"/>
      <p:italic r:id="rId16"/>
      <p:boldItalic r:id="rId17"/>
    </p:embeddedFont>
    <p:embeddedFont>
      <p:font typeface="Constantia" panose="02030602050306030303" pitchFamily="18" charset="0"/>
      <p:regular r:id="rId18"/>
      <p:bold r:id="rId19"/>
      <p:italic r:id="rId20"/>
      <p:boldItalic r:id="rId21"/>
    </p:embeddedFont>
    <p:embeddedFont>
      <p:font typeface="Dubai Medium" panose="02000000000000000000" pitchFamily="2" charset="0"/>
      <p:regular r:id="rId22"/>
    </p:embeddedFont>
    <p:embeddedFont>
      <p:font typeface="Franklin Gothic Medium" panose="02000000000000000000" pitchFamily="2" charset="0"/>
      <p:regular r:id="rId23"/>
      <p:italic r:id="rId24"/>
    </p:embeddedFont>
    <p:embeddedFont>
      <p:font typeface="Gadugi" panose="020B0502040204020203" pitchFamily="34" charset="0"/>
      <p:regular r:id="rId25"/>
      <p:bold r:id="rId26"/>
    </p:embeddedFont>
    <p:embeddedFont>
      <p:font typeface="Instrument Sans Semi Bold" pitchFamily="2" charset="0"/>
      <p:regular r:id="rId27"/>
    </p:embeddedFont>
    <p:embeddedFont>
      <p:font typeface="Microsoft Sans Serif" panose="020B0604020202020204" pitchFamily="34" charset="0"/>
      <p:regular r:id="rId28"/>
    </p:embeddedFont>
    <p:embeddedFont>
      <p:font typeface="MS Reference Sans Serif" panose="020B0604030504040204" pitchFamily="34" charset="0"/>
      <p:regular r:id="rId29"/>
    </p:embeddedFont>
    <p:embeddedFont>
      <p:font typeface="Segoe UI Semibold" panose="02000000000000000000" pitchFamily="2" charset="0"/>
      <p:bold r:id="rId30"/>
      <p:boldItalic r:id="rId31"/>
    </p:embeddedFont>
    <p:embeddedFont>
      <p:font typeface="Segoe UI Variable Display Semib" pitchFamily="2" charset="0"/>
      <p:bold r:id="rId32"/>
    </p:embeddedFont>
    <p:embeddedFont>
      <p:font typeface="Segoe UI Variable Text Semibold" pitchFamily="2" charset="0"/>
      <p:bold r:id="rId33"/>
    </p:embeddedFont>
    <p:embeddedFont>
      <p:font typeface="Verdana" panose="020B060403050404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333333"/>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69" d="100"/>
          <a:sy n="69" d="100"/>
        </p:scale>
        <p:origin x="7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2.fntdata" /><Relationship Id="rId18" Type="http://schemas.openxmlformats.org/officeDocument/2006/relationships/font" Target="fonts/font7.fntdata" /><Relationship Id="rId26" Type="http://schemas.openxmlformats.org/officeDocument/2006/relationships/font" Target="fonts/font15.fntdata" /><Relationship Id="rId39"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font" Target="fonts/font10.fntdata" /><Relationship Id="rId34" Type="http://schemas.openxmlformats.org/officeDocument/2006/relationships/font" Target="fonts/font23.fntdata" /><Relationship Id="rId7" Type="http://schemas.openxmlformats.org/officeDocument/2006/relationships/slide" Target="slides/slide6.xml" /><Relationship Id="rId12" Type="http://schemas.openxmlformats.org/officeDocument/2006/relationships/font" Target="fonts/font1.fntdata" /><Relationship Id="rId17" Type="http://schemas.openxmlformats.org/officeDocument/2006/relationships/font" Target="fonts/font6.fntdata" /><Relationship Id="rId25" Type="http://schemas.openxmlformats.org/officeDocument/2006/relationships/font" Target="fonts/font14.fntdata" /><Relationship Id="rId33" Type="http://schemas.openxmlformats.org/officeDocument/2006/relationships/font" Target="fonts/font22.fntdata" /><Relationship Id="rId38"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font" Target="fonts/font5.fntdata" /><Relationship Id="rId20" Type="http://schemas.openxmlformats.org/officeDocument/2006/relationships/font" Target="fonts/font9.fntdata" /><Relationship Id="rId29" Type="http://schemas.openxmlformats.org/officeDocument/2006/relationships/font" Target="fonts/font18.fntdata" /><Relationship Id="rId41"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notesMaster" Target="notesMasters/notesMaster1.xml" /><Relationship Id="rId24" Type="http://schemas.openxmlformats.org/officeDocument/2006/relationships/font" Target="fonts/font13.fntdata" /><Relationship Id="rId32" Type="http://schemas.openxmlformats.org/officeDocument/2006/relationships/font" Target="fonts/font21.fntdata" /><Relationship Id="rId37" Type="http://schemas.openxmlformats.org/officeDocument/2006/relationships/font" Target="fonts/font26.fntdata" /><Relationship Id="rId40"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font" Target="fonts/font4.fntdata" /><Relationship Id="rId23" Type="http://schemas.openxmlformats.org/officeDocument/2006/relationships/font" Target="fonts/font12.fntdata" /><Relationship Id="rId28" Type="http://schemas.openxmlformats.org/officeDocument/2006/relationships/font" Target="fonts/font17.fntdata" /><Relationship Id="rId36" Type="http://schemas.openxmlformats.org/officeDocument/2006/relationships/font" Target="fonts/font25.fntdata" /><Relationship Id="rId10" Type="http://schemas.openxmlformats.org/officeDocument/2006/relationships/slide" Target="slides/slide9.xml" /><Relationship Id="rId19" Type="http://schemas.openxmlformats.org/officeDocument/2006/relationships/font" Target="fonts/font8.fntdata" /><Relationship Id="rId31" Type="http://schemas.openxmlformats.org/officeDocument/2006/relationships/font" Target="fonts/font20.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3.fntdata" /><Relationship Id="rId22" Type="http://schemas.openxmlformats.org/officeDocument/2006/relationships/font" Target="fonts/font11.fntdata" /><Relationship Id="rId27" Type="http://schemas.openxmlformats.org/officeDocument/2006/relationships/font" Target="fonts/font16.fntdata" /><Relationship Id="rId30" Type="http://schemas.openxmlformats.org/officeDocument/2006/relationships/font" Target="fonts/font19.fntdata" /><Relationship Id="rId35" Type="http://schemas.openxmlformats.org/officeDocument/2006/relationships/font" Target="fonts/font24.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334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10"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notesSlide" Target="../notesSlides/notesSlide7.xml" /><Relationship Id="rId1" Type="http://schemas.openxmlformats.org/officeDocument/2006/relationships/slideLayout" Target="../slideLayouts/slideLayout8.xml" /><Relationship Id="rId5" Type="http://schemas.openxmlformats.org/officeDocument/2006/relationships/image" Target="../media/image10.jpg" /><Relationship Id="rId4" Type="http://schemas.openxmlformats.org/officeDocument/2006/relationships/image" Target="../media/image9.jpg" /></Relationships>
</file>

<file path=ppt/slides/_rels/slide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8.xml" /><Relationship Id="rId1" Type="http://schemas.openxmlformats.org/officeDocument/2006/relationships/slideLayout" Target="../slideLayouts/slideLayout9.xml" /><Relationship Id="rId6" Type="http://schemas.openxmlformats.org/officeDocument/2006/relationships/image" Target="../media/image14.png" /><Relationship Id="rId5" Type="http://schemas.openxmlformats.org/officeDocument/2006/relationships/image" Target="../media/image13.png" /><Relationship Id="rId4" Type="http://schemas.openxmlformats.org/officeDocument/2006/relationships/image" Target="../media/image12.png" /></Relationships>
</file>

<file path=ppt/slides/_rels/slide9.xml.rels><?xml version="1.0" encoding="UTF-8" standalone="yes"?>
<Relationships xmlns="http://schemas.openxmlformats.org/package/2006/relationships"><Relationship Id="rId2" Type="http://schemas.openxmlformats.org/officeDocument/2006/relationships/image" Target="../media/image15.jpg" /><Relationship Id="rId1" Type="http://schemas.openxmlformats.org/officeDocument/2006/relationships/slideLayout" Target="../slideLayouts/slideLayout9.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36427"/>
            <a:ext cx="7556421" cy="3912870"/>
          </a:xfrm>
          <a:prstGeom prst="rect">
            <a:avLst/>
          </a:prstGeom>
          <a:noFill/>
          <a:ln/>
        </p:spPr>
        <p:txBody>
          <a:bodyPr wrap="square" lIns="0" tIns="0" rIns="0" bIns="0" rtlCol="0" anchor="t"/>
          <a:lstStyle/>
          <a:p>
            <a:pPr marL="0" indent="0">
              <a:lnSpc>
                <a:spcPts val="7700"/>
              </a:lnSpc>
              <a:buNone/>
            </a:pPr>
            <a:r>
              <a:rPr lang="en-US" sz="6150" u="sng" dirty="0">
                <a:solidFill>
                  <a:srgbClr val="505468"/>
                </a:solidFill>
                <a:latin typeface="Dubai Medium" panose="020B0603030403030204" pitchFamily="34" charset="-78"/>
                <a:ea typeface="Instrument Sans Semi Bold" pitchFamily="34" charset="-122"/>
                <a:cs typeface="Dubai Medium" panose="020B0603030403030204" pitchFamily="34" charset="-78"/>
              </a:rPr>
              <a:t>Credit Card Fraud Detection with Machine Learning and Flask</a:t>
            </a:r>
            <a:endParaRPr lang="en-US" sz="6150" u="sng" dirty="0">
              <a:latin typeface="Dubai Medium" panose="020B0603030403030204" pitchFamily="34" charset="-78"/>
              <a:cs typeface="Dubai Medium" panose="020B0603030403030204" pitchFamily="34" charset="-78"/>
            </a:endParaRPr>
          </a:p>
        </p:txBody>
      </p:sp>
      <p:sp>
        <p:nvSpPr>
          <p:cNvPr id="4" name="Text 1"/>
          <p:cNvSpPr/>
          <p:nvPr/>
        </p:nvSpPr>
        <p:spPr>
          <a:xfrm>
            <a:off x="793790" y="5189458"/>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This project aims to develop a credit card fraud detection system using machine learning and Flask. The objective is to assess the authenticity of provided data, identifying potential fraudulent activities through advanced algorithms and data analysis techniques.</a:t>
            </a:r>
            <a:endParaRPr lang="en-US" sz="17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Shape 2"/>
          <p:cNvSpPr/>
          <p:nvPr/>
        </p:nvSpPr>
        <p:spPr>
          <a:xfrm>
            <a:off x="793790" y="6913126"/>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7099342"/>
            <a:ext cx="4985794" cy="396954"/>
          </a:xfrm>
          <a:prstGeom prst="rect">
            <a:avLst/>
          </a:prstGeom>
          <a:noFill/>
          <a:ln/>
        </p:spPr>
        <p:txBody>
          <a:bodyPr wrap="none" lIns="0" tIns="0" rIns="0" bIns="0" rtlCol="0" anchor="t"/>
          <a:lstStyle/>
          <a:p>
            <a:pPr marL="0" indent="0" algn="l">
              <a:lnSpc>
                <a:spcPts val="3100"/>
              </a:lnSpc>
              <a:buNone/>
            </a:pPr>
            <a:r>
              <a:rPr lang="en-US" sz="2200" b="1" dirty="0">
                <a:solidFill>
                  <a:srgbClr val="5B5F71"/>
                </a:solidFill>
                <a:latin typeface="Gadugi" panose="020B0502040204020203" pitchFamily="34" charset="0"/>
                <a:ea typeface="Gadugi" panose="020B0502040204020203" pitchFamily="34" charset="0"/>
                <a:cs typeface="Instrument Sans Bold" pitchFamily="34" charset="-120"/>
              </a:rPr>
              <a:t>by </a:t>
            </a:r>
            <a:r>
              <a:rPr lang="en-US" sz="3600" b="1" dirty="0">
                <a:solidFill>
                  <a:srgbClr val="5B5F71"/>
                </a:solidFill>
                <a:latin typeface="Verdana" panose="020B0604030504040204" pitchFamily="34" charset="0"/>
                <a:ea typeface="Verdana" panose="020B0604030504040204" pitchFamily="34" charset="0"/>
                <a:cs typeface="Instrument Sans Bold" pitchFamily="34" charset="-120"/>
              </a:rPr>
              <a:t>Coding Crusaders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97223"/>
            <a:ext cx="7556421" cy="1417558"/>
          </a:xfrm>
          <a:prstGeom prst="rect">
            <a:avLst/>
          </a:prstGeom>
          <a:noFill/>
          <a:ln/>
        </p:spPr>
        <p:txBody>
          <a:bodyPr wrap="square" lIns="0" tIns="0" rIns="0" bIns="0" rtlCol="0" anchor="t"/>
          <a:lstStyle/>
          <a:p>
            <a:pPr marL="0" indent="0">
              <a:lnSpc>
                <a:spcPts val="5550"/>
              </a:lnSpc>
              <a:buNone/>
            </a:pPr>
            <a:r>
              <a:rPr lang="en-US" sz="4450" u="sng" dirty="0">
                <a:solidFill>
                  <a:srgbClr val="505468"/>
                </a:solidFill>
                <a:latin typeface="Segoe UI Variable Text Semibold" pitchFamily="2" charset="0"/>
                <a:ea typeface="Instrument Sans Semi Bold" pitchFamily="34" charset="-122"/>
                <a:cs typeface="Instrument Sans Semi Bold" pitchFamily="34" charset="-120"/>
              </a:rPr>
              <a:t>Overview of the Problem and Motivation</a:t>
            </a:r>
            <a:endParaRPr lang="en-US" sz="4450" u="sng" dirty="0">
              <a:latin typeface="Segoe UI Variable Text Semibold" pitchFamily="2" charset="0"/>
            </a:endParaRPr>
          </a:p>
        </p:txBody>
      </p:sp>
      <p:sp>
        <p:nvSpPr>
          <p:cNvPr id="4" name="Shape 1"/>
          <p:cNvSpPr/>
          <p:nvPr/>
        </p:nvSpPr>
        <p:spPr>
          <a:xfrm>
            <a:off x="793790" y="3610094"/>
            <a:ext cx="510302" cy="510302"/>
          </a:xfrm>
          <a:prstGeom prst="roundRect">
            <a:avLst>
              <a:gd name="adj" fmla="val 18669"/>
            </a:avLst>
          </a:prstGeom>
          <a:solidFill>
            <a:srgbClr val="E2E3E9"/>
          </a:solidFill>
          <a:ln w="7620">
            <a:solidFill>
              <a:srgbClr val="C8C9CF"/>
            </a:solidFill>
            <a:prstDash val="solid"/>
          </a:ln>
        </p:spPr>
      </p:sp>
      <p:sp>
        <p:nvSpPr>
          <p:cNvPr id="5" name="Text 2"/>
          <p:cNvSpPr/>
          <p:nvPr/>
        </p:nvSpPr>
        <p:spPr>
          <a:xfrm>
            <a:off x="983099" y="3695105"/>
            <a:ext cx="131683"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3"/>
          <p:cNvSpPr/>
          <p:nvPr/>
        </p:nvSpPr>
        <p:spPr>
          <a:xfrm>
            <a:off x="1530906" y="36100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MS Reference Sans Serif" panose="020B0604030504040204" pitchFamily="34" charset="0"/>
                <a:ea typeface="Instrument Sans Semi Bold" pitchFamily="34" charset="-122"/>
                <a:cs typeface="Instrument Sans Semi Bold" pitchFamily="34" charset="-120"/>
              </a:rPr>
              <a:t>Growing Problem</a:t>
            </a:r>
            <a:endParaRPr lang="en-US" sz="2200" dirty="0">
              <a:latin typeface="MS Reference Sans Serif" panose="020B0604030504040204" pitchFamily="34" charset="0"/>
            </a:endParaRPr>
          </a:p>
        </p:txBody>
      </p:sp>
      <p:sp>
        <p:nvSpPr>
          <p:cNvPr id="7" name="Text 4"/>
          <p:cNvSpPr/>
          <p:nvPr/>
        </p:nvSpPr>
        <p:spPr>
          <a:xfrm>
            <a:off x="1530906" y="4100512"/>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Consolas" panose="020B0609020204030204" pitchFamily="49" charset="0"/>
                <a:ea typeface="Instrument Sans Medium" pitchFamily="34" charset="-122"/>
                <a:cs typeface="Instrument Sans Medium" pitchFamily="34" charset="-120"/>
              </a:rPr>
              <a:t>Credit card fraud is a significant issue, costing businesses and individuals billions of dollars annually.</a:t>
            </a:r>
            <a:endParaRPr lang="en-US" sz="1750" dirty="0">
              <a:latin typeface="Consolas" panose="020B0609020204030204" pitchFamily="49" charset="0"/>
            </a:endParaRPr>
          </a:p>
        </p:txBody>
      </p:sp>
      <p:sp>
        <p:nvSpPr>
          <p:cNvPr id="8" name="Shape 5"/>
          <p:cNvSpPr/>
          <p:nvPr/>
        </p:nvSpPr>
        <p:spPr>
          <a:xfrm>
            <a:off x="4685467" y="3610094"/>
            <a:ext cx="510302" cy="510302"/>
          </a:xfrm>
          <a:prstGeom prst="roundRect">
            <a:avLst>
              <a:gd name="adj" fmla="val 18669"/>
            </a:avLst>
          </a:prstGeom>
          <a:solidFill>
            <a:srgbClr val="E2E3E9"/>
          </a:solidFill>
          <a:ln w="7620">
            <a:solidFill>
              <a:srgbClr val="C8C9CF"/>
            </a:solidFill>
            <a:prstDash val="solid"/>
          </a:ln>
        </p:spPr>
      </p:sp>
      <p:sp>
        <p:nvSpPr>
          <p:cNvPr id="9" name="Text 6"/>
          <p:cNvSpPr/>
          <p:nvPr/>
        </p:nvSpPr>
        <p:spPr>
          <a:xfrm>
            <a:off x="4845844" y="3695105"/>
            <a:ext cx="189548" cy="34028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7"/>
          <p:cNvSpPr/>
          <p:nvPr/>
        </p:nvSpPr>
        <p:spPr>
          <a:xfrm>
            <a:off x="5422583" y="3610094"/>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5B5F71"/>
                </a:solidFill>
                <a:latin typeface="MS Reference Sans Serif" panose="020B0604030504040204" pitchFamily="34" charset="0"/>
                <a:ea typeface="Instrument Sans Semi Bold" pitchFamily="34" charset="-122"/>
                <a:cs typeface="Instrument Sans Semi Bold" pitchFamily="34" charset="-120"/>
              </a:rPr>
              <a:t>Need for Proactive Solutions</a:t>
            </a:r>
            <a:endParaRPr lang="en-US" sz="2200" dirty="0">
              <a:latin typeface="MS Reference Sans Serif" panose="020B0604030504040204" pitchFamily="34" charset="0"/>
            </a:endParaRPr>
          </a:p>
        </p:txBody>
      </p:sp>
      <p:sp>
        <p:nvSpPr>
          <p:cNvPr id="11" name="Text 8"/>
          <p:cNvSpPr/>
          <p:nvPr/>
        </p:nvSpPr>
        <p:spPr>
          <a:xfrm>
            <a:off x="5422583" y="4454843"/>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Consolas" panose="020B0609020204030204" pitchFamily="49" charset="0"/>
                <a:ea typeface="Microsoft Sans Serif" panose="020B0604020202020204" pitchFamily="34" charset="0"/>
                <a:cs typeface="Microsoft Sans Serif" panose="020B0604020202020204" pitchFamily="34" charset="0"/>
              </a:rPr>
              <a:t>Traditional methods often fail to detect fraudulent transactions in real-time, highlighting the need for advanced machine learning approaches.</a:t>
            </a:r>
            <a:endParaRPr lang="en-US" sz="1750" dirty="0">
              <a:latin typeface="Consolas" panose="020B0609020204030204" pitchFamily="49" charset="0"/>
              <a:ea typeface="Microsoft Sans Serif" panose="020B0604020202020204" pitchFamily="34" charset="0"/>
              <a:cs typeface="Microsoft Sans Serif" panose="020B0604020202020204" pitchFamily="34" charset="0"/>
            </a:endParaRPr>
          </a:p>
        </p:txBody>
      </p:sp>
      <p:sp>
        <p:nvSpPr>
          <p:cNvPr id="13" name="Rectangle 12">
            <a:extLst>
              <a:ext uri="{FF2B5EF4-FFF2-40B4-BE49-F238E27FC236}">
                <a16:creationId xmlns:a16="http://schemas.microsoft.com/office/drawing/2014/main" id="{9A8D8180-0CD6-919B-F992-11CBE097443A}"/>
              </a:ext>
            </a:extLst>
          </p:cNvPr>
          <p:cNvSpPr/>
          <p:nvPr/>
        </p:nvSpPr>
        <p:spPr>
          <a:xfrm>
            <a:off x="9144001" y="814039"/>
            <a:ext cx="5486399" cy="880946"/>
          </a:xfrm>
          <a:prstGeom prst="rect">
            <a:avLst/>
          </a:prstGeom>
          <a:solidFill>
            <a:srgbClr val="1C1C1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latin typeface="Segoe UI Variable Text Semibold" pitchFamily="2" charset="0"/>
              </a:rPr>
              <a:t>Credit card security concerns are rising with credit card fraud becoming a major issue globally, particularly in the USA and across Europe</a:t>
            </a:r>
            <a:endParaRPr lang="en-IN" dirty="0">
              <a:latin typeface="Segoe UI Variable Text Semibold"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151" y="0"/>
            <a:ext cx="5486400" cy="8229600"/>
          </a:xfrm>
          <a:prstGeom prst="rect">
            <a:avLst/>
          </a:prstGeom>
        </p:spPr>
      </p:pic>
      <p:sp>
        <p:nvSpPr>
          <p:cNvPr id="3" name="Text 0"/>
          <p:cNvSpPr/>
          <p:nvPr/>
        </p:nvSpPr>
        <p:spPr>
          <a:xfrm>
            <a:off x="6280190" y="1247418"/>
            <a:ext cx="7520940" cy="708779"/>
          </a:xfrm>
          <a:prstGeom prst="rect">
            <a:avLst/>
          </a:prstGeom>
          <a:noFill/>
          <a:ln/>
        </p:spPr>
        <p:txBody>
          <a:bodyPr wrap="none" lIns="0" tIns="0" rIns="0" bIns="0" rtlCol="0" anchor="t"/>
          <a:lstStyle/>
          <a:p>
            <a:pPr marL="0" indent="0">
              <a:lnSpc>
                <a:spcPts val="5550"/>
              </a:lnSpc>
              <a:buNone/>
            </a:pPr>
            <a:r>
              <a:rPr lang="en-US" sz="4450" u="sng" dirty="0">
                <a:solidFill>
                  <a:srgbClr val="505468"/>
                </a:solidFill>
                <a:latin typeface="Franklin Gothic Medium" panose="020B0603020102020204" pitchFamily="34" charset="0"/>
                <a:ea typeface="Instrument Sans Semi Bold" pitchFamily="34" charset="-122"/>
                <a:cs typeface="Instrument Sans Semi Bold" pitchFamily="34" charset="-120"/>
              </a:rPr>
              <a:t>Machine Learning Approach</a:t>
            </a:r>
            <a:endParaRPr lang="en-US" sz="4450" u="sng" dirty="0">
              <a:latin typeface="Franklin Gothic Medium" panose="020B0603020102020204" pitchFamily="34" charset="0"/>
            </a:endParaRPr>
          </a:p>
        </p:txBody>
      </p:sp>
      <p:sp>
        <p:nvSpPr>
          <p:cNvPr id="4" name="Shape 1"/>
          <p:cNvSpPr/>
          <p:nvPr/>
        </p:nvSpPr>
        <p:spPr>
          <a:xfrm>
            <a:off x="6280190" y="2296358"/>
            <a:ext cx="3664863" cy="2773799"/>
          </a:xfrm>
          <a:prstGeom prst="roundRect">
            <a:avLst>
              <a:gd name="adj" fmla="val 3435"/>
            </a:avLst>
          </a:prstGeom>
          <a:solidFill>
            <a:srgbClr val="E2E3E9"/>
          </a:solidFill>
          <a:ln w="7620">
            <a:solidFill>
              <a:srgbClr val="C8C9CF"/>
            </a:solidFill>
            <a:prstDash val="solid"/>
          </a:ln>
        </p:spPr>
      </p:sp>
      <p:sp>
        <p:nvSpPr>
          <p:cNvPr id="5" name="Text 2"/>
          <p:cNvSpPr/>
          <p:nvPr/>
        </p:nvSpPr>
        <p:spPr>
          <a:xfrm>
            <a:off x="6514624" y="25307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Dubai Medium" panose="020B0603030403030204" pitchFamily="34" charset="-78"/>
                <a:ea typeface="Instrument Sans Semi Bold" pitchFamily="34" charset="-122"/>
                <a:cs typeface="Dubai Medium" panose="020B0603030403030204" pitchFamily="34" charset="-78"/>
              </a:rPr>
              <a:t>Data Collection</a:t>
            </a:r>
            <a:endParaRPr lang="en-US" sz="2200" dirty="0">
              <a:latin typeface="Dubai Medium" panose="020B0603030403030204" pitchFamily="34" charset="-78"/>
              <a:cs typeface="Dubai Medium" panose="020B0603030403030204" pitchFamily="34" charset="-78"/>
            </a:endParaRPr>
          </a:p>
        </p:txBody>
      </p:sp>
      <p:sp>
        <p:nvSpPr>
          <p:cNvPr id="6" name="Text 3"/>
          <p:cNvSpPr/>
          <p:nvPr/>
        </p:nvSpPr>
        <p:spPr>
          <a:xfrm>
            <a:off x="6514624" y="3021211"/>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Collecting extensive credit card transaction data with features like transaction amount, location, and purchase history.</a:t>
            </a:r>
            <a:endParaRPr lang="en-US" sz="17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Shape 4"/>
          <p:cNvSpPr/>
          <p:nvPr/>
        </p:nvSpPr>
        <p:spPr>
          <a:xfrm>
            <a:off x="10171867" y="2296358"/>
            <a:ext cx="3664863" cy="2773799"/>
          </a:xfrm>
          <a:prstGeom prst="roundRect">
            <a:avLst>
              <a:gd name="adj" fmla="val 3435"/>
            </a:avLst>
          </a:prstGeom>
          <a:solidFill>
            <a:srgbClr val="E2E3E9"/>
          </a:solidFill>
          <a:ln w="7620">
            <a:solidFill>
              <a:srgbClr val="C8C9CF"/>
            </a:solidFill>
            <a:prstDash val="solid"/>
          </a:ln>
        </p:spPr>
      </p:sp>
      <p:sp>
        <p:nvSpPr>
          <p:cNvPr id="8" name="Text 5"/>
          <p:cNvSpPr/>
          <p:nvPr/>
        </p:nvSpPr>
        <p:spPr>
          <a:xfrm>
            <a:off x="10406301" y="25307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Dubai Medium" panose="020B0603030403030204" pitchFamily="34" charset="-78"/>
                <a:ea typeface="Instrument Sans Semi Bold" pitchFamily="34" charset="-122"/>
                <a:cs typeface="Dubai Medium" panose="020B0603030403030204" pitchFamily="34" charset="-78"/>
              </a:rPr>
              <a:t>Model Training</a:t>
            </a:r>
            <a:endParaRPr lang="en-US" sz="2200" dirty="0">
              <a:latin typeface="Dubai Medium" panose="020B0603030403030204" pitchFamily="34" charset="-78"/>
              <a:cs typeface="Dubai Medium" panose="020B0603030403030204" pitchFamily="34" charset="-78"/>
            </a:endParaRPr>
          </a:p>
        </p:txBody>
      </p:sp>
      <p:sp>
        <p:nvSpPr>
          <p:cNvPr id="9" name="Text 6"/>
          <p:cNvSpPr/>
          <p:nvPr/>
        </p:nvSpPr>
        <p:spPr>
          <a:xfrm>
            <a:off x="10406301" y="3021211"/>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Utilizing supervised learning algorithms like Random Forest or Support Vector Machines to identify patterns and anomalies in the data.</a:t>
            </a:r>
            <a:endParaRPr lang="en-US" sz="17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 name="Shape 7"/>
          <p:cNvSpPr/>
          <p:nvPr/>
        </p:nvSpPr>
        <p:spPr>
          <a:xfrm>
            <a:off x="6280190" y="5296972"/>
            <a:ext cx="7556421" cy="1685092"/>
          </a:xfrm>
          <a:prstGeom prst="roundRect">
            <a:avLst>
              <a:gd name="adj" fmla="val 5654"/>
            </a:avLst>
          </a:prstGeom>
          <a:solidFill>
            <a:srgbClr val="E2E3E9"/>
          </a:solidFill>
          <a:ln w="7620">
            <a:solidFill>
              <a:srgbClr val="C8C9CF"/>
            </a:solidFill>
            <a:prstDash val="solid"/>
          </a:ln>
        </p:spPr>
      </p:sp>
      <p:sp>
        <p:nvSpPr>
          <p:cNvPr id="11" name="Text 8"/>
          <p:cNvSpPr/>
          <p:nvPr/>
        </p:nvSpPr>
        <p:spPr>
          <a:xfrm>
            <a:off x="6514624" y="553140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Dubai Medium" panose="020B0603030403030204" pitchFamily="34" charset="-78"/>
                <a:ea typeface="Instrument Sans Semi Bold" pitchFamily="34" charset="-122"/>
                <a:cs typeface="Dubai Medium" panose="020B0603030403030204" pitchFamily="34" charset="-78"/>
              </a:rPr>
              <a:t>Fraud Detection</a:t>
            </a:r>
            <a:endParaRPr lang="en-US" sz="2200" dirty="0">
              <a:latin typeface="Dubai Medium" panose="020B0603030403030204" pitchFamily="34" charset="-78"/>
              <a:cs typeface="Dubai Medium" panose="020B0603030403030204" pitchFamily="34" charset="-78"/>
            </a:endParaRPr>
          </a:p>
        </p:txBody>
      </p:sp>
      <p:sp>
        <p:nvSpPr>
          <p:cNvPr id="12" name="Text 9"/>
          <p:cNvSpPr/>
          <p:nvPr/>
        </p:nvSpPr>
        <p:spPr>
          <a:xfrm>
            <a:off x="6514743" y="5862995"/>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Implementing the trained model on a website to evaluate provided data for authenticity, identifying potential fraud without the need for real-time transaction analysis.</a:t>
            </a:r>
            <a:endParaRPr lang="en-US" sz="17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Rectangle 12">
            <a:extLst>
              <a:ext uri="{FF2B5EF4-FFF2-40B4-BE49-F238E27FC236}">
                <a16:creationId xmlns:a16="http://schemas.microsoft.com/office/drawing/2014/main" id="{005E5279-8F03-1D3D-FEA7-B7BD9950ABCE}"/>
              </a:ext>
            </a:extLst>
          </p:cNvPr>
          <p:cNvSpPr/>
          <p:nvPr/>
        </p:nvSpPr>
        <p:spPr>
          <a:xfrm>
            <a:off x="12319375" y="7538224"/>
            <a:ext cx="2196790" cy="6467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151" y="0"/>
            <a:ext cx="5486400" cy="8229600"/>
          </a:xfrm>
          <a:prstGeom prst="rect">
            <a:avLst/>
          </a:prstGeom>
        </p:spPr>
      </p:pic>
      <p:sp>
        <p:nvSpPr>
          <p:cNvPr id="3" name="Text 0"/>
          <p:cNvSpPr/>
          <p:nvPr/>
        </p:nvSpPr>
        <p:spPr>
          <a:xfrm>
            <a:off x="6226135" y="750689"/>
            <a:ext cx="7664529" cy="1320879"/>
          </a:xfrm>
          <a:prstGeom prst="rect">
            <a:avLst/>
          </a:prstGeom>
          <a:noFill/>
          <a:ln/>
        </p:spPr>
        <p:txBody>
          <a:bodyPr wrap="square" lIns="0" tIns="0" rIns="0" bIns="0" rtlCol="0" anchor="t"/>
          <a:lstStyle/>
          <a:p>
            <a:pPr marL="0" indent="0">
              <a:lnSpc>
                <a:spcPts val="5200"/>
              </a:lnSpc>
              <a:buNone/>
            </a:pPr>
            <a:r>
              <a:rPr lang="en-US" sz="4150" u="sng" dirty="0">
                <a:solidFill>
                  <a:srgbClr val="505468"/>
                </a:solidFill>
                <a:latin typeface="Segoe UI Variable Text Semibold" pitchFamily="2" charset="0"/>
                <a:ea typeface="Instrument Sans Semi Bold" pitchFamily="34" charset="-122"/>
                <a:cs typeface="Instrument Sans Semi Bold" pitchFamily="34" charset="-120"/>
              </a:rPr>
              <a:t>Data Preprocessing and Feature Engineering</a:t>
            </a:r>
            <a:endParaRPr lang="en-US" sz="4150" u="sng" dirty="0">
              <a:latin typeface="Segoe UI Variable Text Semibold" pitchFamily="2" charset="0"/>
            </a:endParaRPr>
          </a:p>
        </p:txBody>
      </p:sp>
      <p:sp>
        <p:nvSpPr>
          <p:cNvPr id="4" name="Shape 1"/>
          <p:cNvSpPr/>
          <p:nvPr/>
        </p:nvSpPr>
        <p:spPr>
          <a:xfrm>
            <a:off x="6531650" y="2388513"/>
            <a:ext cx="22860" cy="5090398"/>
          </a:xfrm>
          <a:prstGeom prst="roundRect">
            <a:avLst>
              <a:gd name="adj" fmla="val 388338"/>
            </a:avLst>
          </a:prstGeom>
          <a:solidFill>
            <a:srgbClr val="C8C9CF"/>
          </a:solidFill>
          <a:ln/>
        </p:spPr>
      </p:sp>
      <p:sp>
        <p:nvSpPr>
          <p:cNvPr id="5" name="Shape 2"/>
          <p:cNvSpPr/>
          <p:nvPr/>
        </p:nvSpPr>
        <p:spPr>
          <a:xfrm>
            <a:off x="6757988" y="2852618"/>
            <a:ext cx="739735" cy="22860"/>
          </a:xfrm>
          <a:prstGeom prst="roundRect">
            <a:avLst>
              <a:gd name="adj" fmla="val 388338"/>
            </a:avLst>
          </a:prstGeom>
          <a:solidFill>
            <a:srgbClr val="C8C9CF"/>
          </a:solidFill>
          <a:ln/>
        </p:spPr>
      </p:sp>
      <p:sp>
        <p:nvSpPr>
          <p:cNvPr id="6" name="Shape 3"/>
          <p:cNvSpPr/>
          <p:nvPr/>
        </p:nvSpPr>
        <p:spPr>
          <a:xfrm>
            <a:off x="6305312" y="2626281"/>
            <a:ext cx="475536" cy="475536"/>
          </a:xfrm>
          <a:prstGeom prst="roundRect">
            <a:avLst>
              <a:gd name="adj" fmla="val 18668"/>
            </a:avLst>
          </a:prstGeom>
          <a:solidFill>
            <a:srgbClr val="E2E3E9"/>
          </a:solidFill>
          <a:ln w="7620">
            <a:solidFill>
              <a:srgbClr val="C8C9CF"/>
            </a:solidFill>
            <a:prstDash val="solid"/>
          </a:ln>
        </p:spPr>
      </p:sp>
      <p:sp>
        <p:nvSpPr>
          <p:cNvPr id="7" name="Text 4"/>
          <p:cNvSpPr/>
          <p:nvPr/>
        </p:nvSpPr>
        <p:spPr>
          <a:xfrm>
            <a:off x="6481643" y="2705457"/>
            <a:ext cx="122753" cy="317063"/>
          </a:xfrm>
          <a:prstGeom prst="rect">
            <a:avLst/>
          </a:prstGeom>
          <a:noFill/>
          <a:ln/>
        </p:spPr>
        <p:txBody>
          <a:bodyPr wrap="none" lIns="0" tIns="0" rIns="0" bIns="0" rtlCol="0" anchor="t"/>
          <a:lstStyle/>
          <a:p>
            <a:pPr marL="0" indent="0" algn="ctr">
              <a:lnSpc>
                <a:spcPts val="2450"/>
              </a:lnSpc>
              <a:buNone/>
            </a:pPr>
            <a:r>
              <a:rPr lang="en-US" sz="2450" dirty="0">
                <a:solidFill>
                  <a:srgbClr val="5B5F71"/>
                </a:solidFill>
                <a:latin typeface="Instrument Sans Semi Bold" pitchFamily="34" charset="0"/>
                <a:ea typeface="Instrument Sans Semi Bold" pitchFamily="34" charset="-122"/>
                <a:cs typeface="Instrument Sans Semi Bold" pitchFamily="34" charset="-120"/>
              </a:rPr>
              <a:t>1</a:t>
            </a:r>
            <a:endParaRPr lang="en-US" sz="2450" dirty="0"/>
          </a:p>
        </p:txBody>
      </p:sp>
      <p:sp>
        <p:nvSpPr>
          <p:cNvPr id="8" name="Text 5"/>
          <p:cNvSpPr/>
          <p:nvPr/>
        </p:nvSpPr>
        <p:spPr>
          <a:xfrm>
            <a:off x="7705487" y="2599849"/>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5B5F71"/>
                </a:solidFill>
                <a:latin typeface="Consolas" panose="020B0609020204030204" pitchFamily="49" charset="0"/>
                <a:ea typeface="Instrument Sans Semi Bold" pitchFamily="34" charset="-122"/>
                <a:cs typeface="Instrument Sans Semi Bold" pitchFamily="34" charset="-120"/>
              </a:rPr>
              <a:t>Data Cleaning</a:t>
            </a:r>
            <a:endParaRPr lang="en-US" sz="2050" dirty="0">
              <a:latin typeface="Consolas" panose="020B0609020204030204" pitchFamily="49" charset="0"/>
            </a:endParaRPr>
          </a:p>
        </p:txBody>
      </p:sp>
      <p:sp>
        <p:nvSpPr>
          <p:cNvPr id="9" name="Text 6"/>
          <p:cNvSpPr/>
          <p:nvPr/>
        </p:nvSpPr>
        <p:spPr>
          <a:xfrm>
            <a:off x="7705487" y="3056811"/>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MS Reference Sans Serif" panose="020B0604030504040204" pitchFamily="34" charset="0"/>
                <a:ea typeface="Instrument Sans Medium" pitchFamily="34" charset="-122"/>
                <a:cs typeface="Instrument Sans Medium" pitchFamily="34" charset="-120"/>
              </a:rPr>
              <a:t>Handling missing values, outliers, and inconsistencies to ensure data quality and reliability.</a:t>
            </a:r>
            <a:endParaRPr lang="en-US" sz="1650" dirty="0">
              <a:latin typeface="MS Reference Sans Serif" panose="020B0604030504040204" pitchFamily="34" charset="0"/>
            </a:endParaRPr>
          </a:p>
        </p:txBody>
      </p:sp>
      <p:sp>
        <p:nvSpPr>
          <p:cNvPr id="10" name="Shape 7"/>
          <p:cNvSpPr/>
          <p:nvPr/>
        </p:nvSpPr>
        <p:spPr>
          <a:xfrm>
            <a:off x="6757988" y="4619863"/>
            <a:ext cx="739735" cy="22860"/>
          </a:xfrm>
          <a:prstGeom prst="roundRect">
            <a:avLst>
              <a:gd name="adj" fmla="val 388338"/>
            </a:avLst>
          </a:prstGeom>
          <a:solidFill>
            <a:srgbClr val="C8C9CF"/>
          </a:solidFill>
          <a:ln/>
        </p:spPr>
      </p:sp>
      <p:sp>
        <p:nvSpPr>
          <p:cNvPr id="11" name="Shape 8"/>
          <p:cNvSpPr/>
          <p:nvPr/>
        </p:nvSpPr>
        <p:spPr>
          <a:xfrm>
            <a:off x="6305312" y="4393525"/>
            <a:ext cx="475536" cy="475536"/>
          </a:xfrm>
          <a:prstGeom prst="roundRect">
            <a:avLst>
              <a:gd name="adj" fmla="val 18668"/>
            </a:avLst>
          </a:prstGeom>
          <a:solidFill>
            <a:srgbClr val="E2E3E9"/>
          </a:solidFill>
          <a:ln w="7620">
            <a:solidFill>
              <a:srgbClr val="C8C9CF"/>
            </a:solidFill>
            <a:prstDash val="solid"/>
          </a:ln>
        </p:spPr>
      </p:sp>
      <p:sp>
        <p:nvSpPr>
          <p:cNvPr id="12" name="Text 9"/>
          <p:cNvSpPr/>
          <p:nvPr/>
        </p:nvSpPr>
        <p:spPr>
          <a:xfrm>
            <a:off x="6454735" y="4472702"/>
            <a:ext cx="176570" cy="317063"/>
          </a:xfrm>
          <a:prstGeom prst="rect">
            <a:avLst/>
          </a:prstGeom>
          <a:noFill/>
          <a:ln/>
        </p:spPr>
        <p:txBody>
          <a:bodyPr wrap="none" lIns="0" tIns="0" rIns="0" bIns="0" rtlCol="0" anchor="t"/>
          <a:lstStyle/>
          <a:p>
            <a:pPr marL="0" indent="0" algn="ctr">
              <a:lnSpc>
                <a:spcPts val="2450"/>
              </a:lnSpc>
              <a:buNone/>
            </a:pPr>
            <a:r>
              <a:rPr lang="en-US" sz="2450" dirty="0">
                <a:solidFill>
                  <a:srgbClr val="5B5F71"/>
                </a:solidFill>
                <a:latin typeface="Instrument Sans Semi Bold" pitchFamily="34" charset="0"/>
                <a:ea typeface="Instrument Sans Semi Bold" pitchFamily="34" charset="-122"/>
                <a:cs typeface="Instrument Sans Semi Bold" pitchFamily="34" charset="-120"/>
              </a:rPr>
              <a:t>2</a:t>
            </a:r>
            <a:endParaRPr lang="en-US" sz="2450" dirty="0"/>
          </a:p>
        </p:txBody>
      </p:sp>
      <p:sp>
        <p:nvSpPr>
          <p:cNvPr id="13" name="Text 10"/>
          <p:cNvSpPr/>
          <p:nvPr/>
        </p:nvSpPr>
        <p:spPr>
          <a:xfrm>
            <a:off x="7705487" y="4367093"/>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5B5F71"/>
                </a:solidFill>
                <a:latin typeface="Consolas" panose="020B0609020204030204" pitchFamily="49" charset="0"/>
                <a:ea typeface="Instrument Sans Semi Bold" pitchFamily="34" charset="-122"/>
                <a:cs typeface="Instrument Sans Semi Bold" pitchFamily="34" charset="-120"/>
              </a:rPr>
              <a:t>Feature Extraction</a:t>
            </a:r>
            <a:endParaRPr lang="en-US" sz="2050" dirty="0">
              <a:latin typeface="Consolas" panose="020B0609020204030204" pitchFamily="49" charset="0"/>
            </a:endParaRPr>
          </a:p>
        </p:txBody>
      </p:sp>
      <p:sp>
        <p:nvSpPr>
          <p:cNvPr id="14" name="Text 11"/>
          <p:cNvSpPr/>
          <p:nvPr/>
        </p:nvSpPr>
        <p:spPr>
          <a:xfrm>
            <a:off x="7705487" y="4824055"/>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Transforming raw data into relevant features that can be used by the machine learning model for prediction.</a:t>
            </a:r>
            <a:endParaRPr lang="en-US" sz="16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 name="Shape 12"/>
          <p:cNvSpPr/>
          <p:nvPr/>
        </p:nvSpPr>
        <p:spPr>
          <a:xfrm>
            <a:off x="6757988" y="6387108"/>
            <a:ext cx="739735" cy="22860"/>
          </a:xfrm>
          <a:prstGeom prst="roundRect">
            <a:avLst>
              <a:gd name="adj" fmla="val 388338"/>
            </a:avLst>
          </a:prstGeom>
          <a:solidFill>
            <a:srgbClr val="C8C9CF"/>
          </a:solidFill>
          <a:ln/>
        </p:spPr>
      </p:sp>
      <p:sp>
        <p:nvSpPr>
          <p:cNvPr id="16" name="Shape 13"/>
          <p:cNvSpPr/>
          <p:nvPr/>
        </p:nvSpPr>
        <p:spPr>
          <a:xfrm>
            <a:off x="6305312" y="6160770"/>
            <a:ext cx="475536" cy="475536"/>
          </a:xfrm>
          <a:prstGeom prst="roundRect">
            <a:avLst>
              <a:gd name="adj" fmla="val 18668"/>
            </a:avLst>
          </a:prstGeom>
          <a:solidFill>
            <a:srgbClr val="E2E3E9"/>
          </a:solidFill>
          <a:ln w="7620">
            <a:solidFill>
              <a:srgbClr val="C8C9CF"/>
            </a:solidFill>
            <a:prstDash val="solid"/>
          </a:ln>
        </p:spPr>
      </p:sp>
      <p:sp>
        <p:nvSpPr>
          <p:cNvPr id="17" name="Text 14"/>
          <p:cNvSpPr/>
          <p:nvPr/>
        </p:nvSpPr>
        <p:spPr>
          <a:xfrm>
            <a:off x="6451283" y="6239947"/>
            <a:ext cx="183594" cy="317063"/>
          </a:xfrm>
          <a:prstGeom prst="rect">
            <a:avLst/>
          </a:prstGeom>
          <a:noFill/>
          <a:ln/>
        </p:spPr>
        <p:txBody>
          <a:bodyPr wrap="none" lIns="0" tIns="0" rIns="0" bIns="0" rtlCol="0" anchor="t"/>
          <a:lstStyle/>
          <a:p>
            <a:pPr marL="0" indent="0" algn="ctr">
              <a:lnSpc>
                <a:spcPts val="2450"/>
              </a:lnSpc>
              <a:buNone/>
            </a:pPr>
            <a:r>
              <a:rPr lang="en-US" sz="2450" dirty="0">
                <a:solidFill>
                  <a:srgbClr val="5B5F71"/>
                </a:solidFill>
                <a:latin typeface="Instrument Sans Semi Bold" pitchFamily="34" charset="0"/>
                <a:ea typeface="Instrument Sans Semi Bold" pitchFamily="34" charset="-122"/>
                <a:cs typeface="Instrument Sans Semi Bold" pitchFamily="34" charset="-120"/>
              </a:rPr>
              <a:t>3</a:t>
            </a:r>
            <a:endParaRPr lang="en-US" sz="2450" dirty="0"/>
          </a:p>
        </p:txBody>
      </p:sp>
      <p:sp>
        <p:nvSpPr>
          <p:cNvPr id="18" name="Text 15"/>
          <p:cNvSpPr/>
          <p:nvPr/>
        </p:nvSpPr>
        <p:spPr>
          <a:xfrm>
            <a:off x="7705487" y="6134338"/>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5B5F71"/>
                </a:solidFill>
                <a:latin typeface="Consolas" panose="020B0609020204030204" pitchFamily="49" charset="0"/>
                <a:ea typeface="Instrument Sans Semi Bold" pitchFamily="34" charset="-122"/>
                <a:cs typeface="Instrument Sans Semi Bold" pitchFamily="34" charset="-120"/>
              </a:rPr>
              <a:t>Feature Selection</a:t>
            </a:r>
            <a:endParaRPr lang="en-US" sz="2050" dirty="0">
              <a:latin typeface="Consolas" panose="020B0609020204030204" pitchFamily="49" charset="0"/>
            </a:endParaRPr>
          </a:p>
        </p:txBody>
      </p:sp>
      <p:sp>
        <p:nvSpPr>
          <p:cNvPr id="19" name="Text 16"/>
          <p:cNvSpPr/>
          <p:nvPr/>
        </p:nvSpPr>
        <p:spPr>
          <a:xfrm>
            <a:off x="7705487" y="6591300"/>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Identifying the most informative features to improve model performance and reduce computational complexity.</a:t>
            </a:r>
            <a:endParaRPr lang="en-US" sz="16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1" name="Rectangle 20">
            <a:extLst>
              <a:ext uri="{FF2B5EF4-FFF2-40B4-BE49-F238E27FC236}">
                <a16:creationId xmlns:a16="http://schemas.microsoft.com/office/drawing/2014/main" id="{0E56063C-E2F7-11C2-A1DD-A8AB8BDFF415}"/>
              </a:ext>
            </a:extLst>
          </p:cNvPr>
          <p:cNvSpPr/>
          <p:nvPr/>
        </p:nvSpPr>
        <p:spPr>
          <a:xfrm>
            <a:off x="12319375" y="7538224"/>
            <a:ext cx="2196790" cy="6467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14033" y="24752"/>
            <a:ext cx="4918777" cy="708779"/>
          </a:xfrm>
          <a:prstGeom prst="rect">
            <a:avLst/>
          </a:prstGeom>
          <a:noFill/>
          <a:ln/>
        </p:spPr>
        <p:txBody>
          <a:bodyPr wrap="none" lIns="0" tIns="0" rIns="0" bIns="0" rtlCol="0" anchor="t"/>
          <a:lstStyle/>
          <a:p>
            <a:pPr marL="0" indent="0">
              <a:lnSpc>
                <a:spcPts val="5550"/>
              </a:lnSpc>
              <a:buNone/>
            </a:pPr>
            <a:r>
              <a:rPr lang="en-US" sz="3200" u="sng" dirty="0">
                <a:solidFill>
                  <a:srgbClr val="505468"/>
                </a:solidFill>
                <a:latin typeface="Constantia" panose="02030602050306030303" pitchFamily="18" charset="0"/>
                <a:ea typeface="Instrument Sans Semi Bold" pitchFamily="34" charset="-122"/>
                <a:cs typeface="Instrument Sans Semi Bold" pitchFamily="34" charset="-120"/>
              </a:rPr>
              <a:t>Model Selection and Training</a:t>
            </a:r>
            <a:endParaRPr lang="en-US" sz="3200" u="sng" dirty="0">
              <a:latin typeface="Constantia" panose="02030602050306030303" pitchFamily="18" charset="0"/>
            </a:endParaRPr>
          </a:p>
        </p:txBody>
      </p:sp>
      <p:sp>
        <p:nvSpPr>
          <p:cNvPr id="3" name="Text 1"/>
          <p:cNvSpPr/>
          <p:nvPr/>
        </p:nvSpPr>
        <p:spPr>
          <a:xfrm>
            <a:off x="637673" y="9346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MS Reference Sans Serif" panose="020B0604030504040204" pitchFamily="34" charset="0"/>
                <a:ea typeface="Instrument Sans Semi Bold" pitchFamily="34" charset="-122"/>
                <a:cs typeface="Instrument Sans Semi Bold" pitchFamily="34" charset="-120"/>
              </a:rPr>
              <a:t>Model Selection</a:t>
            </a:r>
            <a:endParaRPr lang="en-US" sz="2200" dirty="0">
              <a:latin typeface="MS Reference Sans Serif" panose="020B0604030504040204" pitchFamily="34" charset="0"/>
            </a:endParaRPr>
          </a:p>
        </p:txBody>
      </p:sp>
      <p:sp>
        <p:nvSpPr>
          <p:cNvPr id="4" name="Text 2"/>
          <p:cNvSpPr/>
          <p:nvPr/>
        </p:nvSpPr>
        <p:spPr>
          <a:xfrm>
            <a:off x="637673" y="1289022"/>
            <a:ext cx="4179654" cy="5881211"/>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Constantia" panose="02030602050306030303" pitchFamily="18" charset="0"/>
                <a:ea typeface="Instrument Sans Medium" pitchFamily="34" charset="-122"/>
                <a:cs typeface="Instrument Sans Medium" pitchFamily="34" charset="-120"/>
              </a:rPr>
              <a:t>In this phase, we explored various machine learning algorithms to determine the best fit for the credit card fraud detection task. For instance, we compared models like:-</a:t>
            </a:r>
          </a:p>
          <a:p>
            <a:pPr marL="0" indent="0">
              <a:lnSpc>
                <a:spcPts val="2850"/>
              </a:lnSpc>
              <a:buNone/>
            </a:pPr>
            <a:endParaRPr lang="en-US" sz="1750" dirty="0">
              <a:solidFill>
                <a:srgbClr val="5B5F71"/>
              </a:solidFill>
              <a:latin typeface="Constantia" panose="02030602050306030303" pitchFamily="18" charset="0"/>
              <a:ea typeface="Instrument Sans Medium" pitchFamily="34" charset="-122"/>
              <a:cs typeface="Instrument Sans Medium" pitchFamily="34" charset="-120"/>
            </a:endParaRPr>
          </a:p>
          <a:p>
            <a:pPr marL="0" indent="0">
              <a:lnSpc>
                <a:spcPts val="2850"/>
              </a:lnSpc>
              <a:buNone/>
            </a:pPr>
            <a:r>
              <a:rPr lang="en-US" sz="1750" dirty="0">
                <a:solidFill>
                  <a:srgbClr val="5B5F71"/>
                </a:solidFill>
                <a:latin typeface="Constantia" panose="02030602050306030303" pitchFamily="18" charset="0"/>
                <a:ea typeface="Instrument Sans Medium" pitchFamily="34" charset="-122"/>
                <a:cs typeface="Instrument Sans Medium" pitchFamily="34" charset="-120"/>
              </a:rPr>
              <a:t> </a:t>
            </a:r>
            <a:r>
              <a:rPr lang="en-US" sz="1750" b="1" dirty="0">
                <a:solidFill>
                  <a:srgbClr val="5B5F71"/>
                </a:solidFill>
                <a:latin typeface="Constantia" panose="02030602050306030303" pitchFamily="18" charset="0"/>
                <a:ea typeface="Instrument Sans Medium" pitchFamily="34" charset="-122"/>
                <a:cs typeface="Instrument Sans Medium" pitchFamily="34" charset="-120"/>
              </a:rPr>
              <a:t>Logistic Regression</a:t>
            </a:r>
            <a:r>
              <a:rPr lang="en-US" sz="1750" dirty="0">
                <a:solidFill>
                  <a:srgbClr val="5B5F71"/>
                </a:solidFill>
                <a:latin typeface="Constantia" panose="02030602050306030303" pitchFamily="18" charset="0"/>
                <a:ea typeface="Instrument Sans Medium" pitchFamily="34" charset="-122"/>
                <a:cs typeface="Instrument Sans Medium" pitchFamily="34" charset="-120"/>
              </a:rPr>
              <a:t>: Simple but effective for binary classification problems. </a:t>
            </a:r>
          </a:p>
          <a:p>
            <a:pPr marL="0" indent="0">
              <a:lnSpc>
                <a:spcPts val="2850"/>
              </a:lnSpc>
              <a:buNone/>
            </a:pPr>
            <a:endParaRPr lang="en-US" sz="1750" dirty="0">
              <a:solidFill>
                <a:srgbClr val="5B5F71"/>
              </a:solidFill>
              <a:latin typeface="Constantia" panose="02030602050306030303" pitchFamily="18" charset="0"/>
              <a:ea typeface="Instrument Sans Medium" pitchFamily="34" charset="-122"/>
              <a:cs typeface="Instrument Sans Medium" pitchFamily="34" charset="-120"/>
            </a:endParaRPr>
          </a:p>
          <a:p>
            <a:pPr marL="0" indent="0">
              <a:lnSpc>
                <a:spcPts val="2850"/>
              </a:lnSpc>
              <a:buNone/>
            </a:pPr>
            <a:r>
              <a:rPr lang="en-US" sz="1750" b="1" dirty="0">
                <a:solidFill>
                  <a:srgbClr val="5B5F71"/>
                </a:solidFill>
                <a:latin typeface="Constantia" panose="02030602050306030303" pitchFamily="18" charset="0"/>
                <a:ea typeface="Instrument Sans Medium" pitchFamily="34" charset="-122"/>
                <a:cs typeface="Instrument Sans Medium" pitchFamily="34" charset="-120"/>
              </a:rPr>
              <a:t>Random Forest</a:t>
            </a:r>
            <a:r>
              <a:rPr lang="en-US" sz="1750" dirty="0">
                <a:solidFill>
                  <a:srgbClr val="5B5F71"/>
                </a:solidFill>
                <a:latin typeface="Constantia" panose="02030602050306030303" pitchFamily="18" charset="0"/>
                <a:ea typeface="Instrument Sans Medium" pitchFamily="34" charset="-122"/>
                <a:cs typeface="Instrument Sans Medium" pitchFamily="34" charset="-120"/>
              </a:rPr>
              <a:t>: A robust ensemble method that combines multiple decision trees to improve accuracy and reduce overfitting.</a:t>
            </a:r>
          </a:p>
          <a:p>
            <a:pPr marL="0" indent="0">
              <a:lnSpc>
                <a:spcPts val="2850"/>
              </a:lnSpc>
              <a:buNone/>
            </a:pPr>
            <a:endParaRPr lang="en-US" sz="1750" dirty="0">
              <a:solidFill>
                <a:srgbClr val="5B5F71"/>
              </a:solidFill>
              <a:latin typeface="Constantia" panose="02030602050306030303" pitchFamily="18" charset="0"/>
              <a:ea typeface="Instrument Sans Medium" pitchFamily="34" charset="-122"/>
              <a:cs typeface="Instrument Sans Medium" pitchFamily="34" charset="-120"/>
            </a:endParaRPr>
          </a:p>
          <a:p>
            <a:pPr marL="0" indent="0">
              <a:lnSpc>
                <a:spcPts val="2850"/>
              </a:lnSpc>
              <a:buNone/>
            </a:pPr>
            <a:r>
              <a:rPr lang="en-US" sz="1750" dirty="0">
                <a:solidFill>
                  <a:srgbClr val="5B5F71"/>
                </a:solidFill>
                <a:latin typeface="Constantia" panose="02030602050306030303" pitchFamily="18" charset="0"/>
                <a:ea typeface="Instrument Sans Medium" pitchFamily="34" charset="-122"/>
                <a:cs typeface="Instrument Sans Medium" pitchFamily="34" charset="-120"/>
              </a:rPr>
              <a:t> </a:t>
            </a:r>
            <a:r>
              <a:rPr lang="en-US" sz="1750" b="1" dirty="0">
                <a:solidFill>
                  <a:srgbClr val="5B5F71"/>
                </a:solidFill>
                <a:latin typeface="Constantia" panose="02030602050306030303" pitchFamily="18" charset="0"/>
                <a:ea typeface="Instrument Sans Medium" pitchFamily="34" charset="-122"/>
                <a:cs typeface="Instrument Sans Medium" pitchFamily="34" charset="-120"/>
              </a:rPr>
              <a:t>Support Vector Machine (SVM): </a:t>
            </a:r>
            <a:r>
              <a:rPr lang="en-US" sz="1750" dirty="0">
                <a:solidFill>
                  <a:srgbClr val="5B5F71"/>
                </a:solidFill>
                <a:latin typeface="Constantia" panose="02030602050306030303" pitchFamily="18" charset="0"/>
                <a:ea typeface="Instrument Sans Medium" pitchFamily="34" charset="-122"/>
                <a:cs typeface="Instrument Sans Medium" pitchFamily="34" charset="-120"/>
              </a:rPr>
              <a:t>Useful for high-dimensional spaces and effective in cases where the number of dimensions exceeds the number of samples.</a:t>
            </a:r>
            <a:endParaRPr lang="en-US" sz="1750" dirty="0">
              <a:latin typeface="Constantia" panose="02030602050306030303" pitchFamily="18" charset="0"/>
            </a:endParaRPr>
          </a:p>
        </p:txBody>
      </p:sp>
      <p:sp>
        <p:nvSpPr>
          <p:cNvPr id="5" name="Text 3"/>
          <p:cNvSpPr/>
          <p:nvPr/>
        </p:nvSpPr>
        <p:spPr>
          <a:xfrm>
            <a:off x="5033705" y="934827"/>
            <a:ext cx="3196471"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MS Reference Sans Serif" panose="020B0604030504040204" pitchFamily="34" charset="0"/>
                <a:ea typeface="Instrument Sans Semi Bold" pitchFamily="34" charset="-122"/>
                <a:cs typeface="Instrument Sans Semi Bold" pitchFamily="34" charset="-120"/>
              </a:rPr>
              <a:t>Hyperparameter Tuning</a:t>
            </a:r>
            <a:endParaRPr lang="en-US" sz="2200" dirty="0">
              <a:latin typeface="MS Reference Sans Serif" panose="020B0604030504040204" pitchFamily="34" charset="0"/>
            </a:endParaRPr>
          </a:p>
        </p:txBody>
      </p:sp>
      <p:sp>
        <p:nvSpPr>
          <p:cNvPr id="6" name="Text 4"/>
          <p:cNvSpPr/>
          <p:nvPr/>
        </p:nvSpPr>
        <p:spPr>
          <a:xfrm>
            <a:off x="5015527" y="1378518"/>
            <a:ext cx="3978116" cy="6115102"/>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Constantia" panose="02030602050306030303" pitchFamily="18" charset="0"/>
                <a:ea typeface="Instrument Sans Medium" pitchFamily="34" charset="-122"/>
                <a:cs typeface="Instrument Sans Medium" pitchFamily="34" charset="-120"/>
              </a:rPr>
              <a:t>To optimize model performance, we fine-tuned hyperparameters using techniques such as Grid Search and Random Search. Examples include:- </a:t>
            </a:r>
          </a:p>
          <a:p>
            <a:pPr marL="0" indent="0">
              <a:lnSpc>
                <a:spcPts val="2850"/>
              </a:lnSpc>
              <a:buNone/>
            </a:pPr>
            <a:endParaRPr lang="en-US" sz="1750" b="1" dirty="0">
              <a:solidFill>
                <a:srgbClr val="5B5F71"/>
              </a:solidFill>
              <a:latin typeface="Constantia" panose="02030602050306030303" pitchFamily="18" charset="0"/>
              <a:ea typeface="Instrument Sans Medium" pitchFamily="34" charset="-122"/>
              <a:cs typeface="Instrument Sans Medium" pitchFamily="34" charset="-120"/>
            </a:endParaRPr>
          </a:p>
          <a:p>
            <a:pPr marL="0" indent="0">
              <a:lnSpc>
                <a:spcPts val="2850"/>
              </a:lnSpc>
              <a:buNone/>
            </a:pPr>
            <a:r>
              <a:rPr lang="en-US" sz="1750" b="1" dirty="0">
                <a:solidFill>
                  <a:srgbClr val="5B5F71"/>
                </a:solidFill>
                <a:latin typeface="Constantia" panose="02030602050306030303" pitchFamily="18" charset="0"/>
                <a:ea typeface="Instrument Sans Medium" pitchFamily="34" charset="-122"/>
                <a:cs typeface="Instrument Sans Medium" pitchFamily="34" charset="-120"/>
              </a:rPr>
              <a:t>Random Forest: </a:t>
            </a:r>
            <a:r>
              <a:rPr lang="en-US" sz="1750" dirty="0">
                <a:solidFill>
                  <a:srgbClr val="5B5F71"/>
                </a:solidFill>
                <a:latin typeface="Constantia" panose="02030602050306030303" pitchFamily="18" charset="0"/>
                <a:ea typeface="Instrument Sans Medium" pitchFamily="34" charset="-122"/>
                <a:cs typeface="Instrument Sans Medium" pitchFamily="34" charset="-120"/>
              </a:rPr>
              <a:t>Adjusting the number of trees, maximum depth, and minimum samples per leaf to find the optimal combination for improving accuracy. </a:t>
            </a:r>
          </a:p>
          <a:p>
            <a:pPr marL="0" indent="0">
              <a:lnSpc>
                <a:spcPts val="2850"/>
              </a:lnSpc>
              <a:buNone/>
            </a:pPr>
            <a:endParaRPr lang="en-US" sz="1750" dirty="0">
              <a:solidFill>
                <a:srgbClr val="5B5F71"/>
              </a:solidFill>
              <a:latin typeface="Constantia" panose="02030602050306030303" pitchFamily="18" charset="0"/>
              <a:ea typeface="Instrument Sans Medium" pitchFamily="34" charset="-122"/>
              <a:cs typeface="Instrument Sans Medium" pitchFamily="34" charset="-120"/>
            </a:endParaRPr>
          </a:p>
          <a:p>
            <a:pPr marL="0" indent="0">
              <a:lnSpc>
                <a:spcPts val="2850"/>
              </a:lnSpc>
              <a:buNone/>
            </a:pPr>
            <a:r>
              <a:rPr lang="en-US" sz="1750" b="1" dirty="0">
                <a:solidFill>
                  <a:srgbClr val="5B5F71"/>
                </a:solidFill>
                <a:latin typeface="Constantia" panose="02030602050306030303" pitchFamily="18" charset="0"/>
                <a:ea typeface="Instrument Sans Medium" pitchFamily="34" charset="-122"/>
                <a:cs typeface="Instrument Sans Medium" pitchFamily="34" charset="-120"/>
              </a:rPr>
              <a:t>SVM</a:t>
            </a:r>
            <a:r>
              <a:rPr lang="en-US" sz="1750" dirty="0">
                <a:solidFill>
                  <a:srgbClr val="5B5F71"/>
                </a:solidFill>
                <a:latin typeface="Constantia" panose="02030602050306030303" pitchFamily="18" charset="0"/>
                <a:ea typeface="Instrument Sans Medium" pitchFamily="34" charset="-122"/>
                <a:cs typeface="Instrument Sans Medium" pitchFamily="34" charset="-120"/>
              </a:rPr>
              <a:t>: Tuning the kernel type (linear, polynomial, RBF) and the regularization parameter (C) to enhance performance on the dataset. These adjustments were crucial in maximizing the model’s effectiveness on the provided dataset.</a:t>
            </a:r>
            <a:endParaRPr lang="en-US" sz="1750" dirty="0">
              <a:latin typeface="Constantia" panose="02030602050306030303" pitchFamily="18" charset="0"/>
            </a:endParaRPr>
          </a:p>
        </p:txBody>
      </p:sp>
      <p:sp>
        <p:nvSpPr>
          <p:cNvPr id="7" name="Text 5"/>
          <p:cNvSpPr/>
          <p:nvPr/>
        </p:nvSpPr>
        <p:spPr>
          <a:xfrm>
            <a:off x="9191843" y="818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5468"/>
                </a:solidFill>
                <a:latin typeface="MS Reference Sans Serif" panose="020B0604030504040204" pitchFamily="34" charset="0"/>
                <a:ea typeface="Instrument Sans Semi Bold" pitchFamily="34" charset="-122"/>
                <a:cs typeface="Instrument Sans Semi Bold" pitchFamily="34" charset="-120"/>
              </a:rPr>
              <a:t>Model Evaluation</a:t>
            </a:r>
            <a:endParaRPr lang="en-US" sz="2200" dirty="0">
              <a:latin typeface="MS Reference Sans Serif" panose="020B0604030504040204" pitchFamily="34" charset="0"/>
            </a:endParaRPr>
          </a:p>
        </p:txBody>
      </p:sp>
      <p:sp>
        <p:nvSpPr>
          <p:cNvPr id="8" name="Text 6"/>
          <p:cNvSpPr/>
          <p:nvPr/>
        </p:nvSpPr>
        <p:spPr>
          <a:xfrm>
            <a:off x="9191843" y="434335"/>
            <a:ext cx="3978116" cy="7360930"/>
          </a:xfrm>
          <a:prstGeom prst="rect">
            <a:avLst/>
          </a:prstGeom>
          <a:noFill/>
          <a:ln/>
        </p:spPr>
        <p:txBody>
          <a:bodyPr wrap="square" lIns="0" tIns="0" rIns="0" bIns="0" rtlCol="0" anchor="t"/>
          <a:lstStyle/>
          <a:p>
            <a:pPr marL="0" indent="0">
              <a:lnSpc>
                <a:spcPts val="2850"/>
              </a:lnSpc>
              <a:buNone/>
            </a:pPr>
            <a:r>
              <a:rPr lang="en-US" sz="1750" dirty="0">
                <a:solidFill>
                  <a:srgbClr val="5B5F71"/>
                </a:solidFill>
                <a:latin typeface="Constantia" panose="02030602050306030303" pitchFamily="18" charset="0"/>
                <a:ea typeface="Instrument Sans Medium" pitchFamily="34" charset="-122"/>
                <a:cs typeface="Instrument Sans Medium" pitchFamily="34" charset="-120"/>
              </a:rPr>
              <a:t>After training, the models were evaluated using several metrics to ensure effectiveness.</a:t>
            </a:r>
          </a:p>
          <a:p>
            <a:pPr marL="0" indent="0">
              <a:lnSpc>
                <a:spcPts val="2850"/>
              </a:lnSpc>
              <a:buNone/>
            </a:pPr>
            <a:endParaRPr lang="en-US" sz="1750" dirty="0">
              <a:solidFill>
                <a:srgbClr val="5B5F71"/>
              </a:solidFill>
              <a:latin typeface="Constantia" panose="02030602050306030303" pitchFamily="18" charset="0"/>
              <a:ea typeface="Instrument Sans Medium" pitchFamily="34" charset="-122"/>
              <a:cs typeface="Instrument Sans Medium" pitchFamily="34" charset="-120"/>
            </a:endParaRPr>
          </a:p>
          <a:p>
            <a:pPr marL="0" indent="0">
              <a:lnSpc>
                <a:spcPts val="2850"/>
              </a:lnSpc>
              <a:buNone/>
            </a:pPr>
            <a:r>
              <a:rPr lang="en-US" sz="1750" b="1" dirty="0">
                <a:solidFill>
                  <a:srgbClr val="5B5F71"/>
                </a:solidFill>
                <a:latin typeface="Constantia" panose="02030602050306030303" pitchFamily="18" charset="0"/>
                <a:ea typeface="Instrument Sans Medium" pitchFamily="34" charset="-122"/>
                <a:cs typeface="Instrument Sans Medium" pitchFamily="34" charset="-120"/>
              </a:rPr>
              <a:t> Accuracy</a:t>
            </a:r>
            <a:r>
              <a:rPr lang="en-US" sz="1750" dirty="0">
                <a:solidFill>
                  <a:srgbClr val="5B5F71"/>
                </a:solidFill>
                <a:latin typeface="Constantia" panose="02030602050306030303" pitchFamily="18" charset="0"/>
                <a:ea typeface="Instrument Sans Medium" pitchFamily="34" charset="-122"/>
                <a:cs typeface="Instrument Sans Medium" pitchFamily="34" charset="-120"/>
              </a:rPr>
              <a:t>: The percentage of correct predictions made by the model. </a:t>
            </a:r>
          </a:p>
          <a:p>
            <a:pPr marL="0" indent="0">
              <a:lnSpc>
                <a:spcPts val="2850"/>
              </a:lnSpc>
              <a:buNone/>
            </a:pPr>
            <a:endParaRPr lang="en-US" sz="1750" dirty="0">
              <a:solidFill>
                <a:srgbClr val="5B5F71"/>
              </a:solidFill>
              <a:latin typeface="Constantia" panose="02030602050306030303" pitchFamily="18" charset="0"/>
              <a:ea typeface="Instrument Sans Medium" pitchFamily="34" charset="-122"/>
              <a:cs typeface="Instrument Sans Medium" pitchFamily="34" charset="-120"/>
            </a:endParaRPr>
          </a:p>
          <a:p>
            <a:pPr marL="0" indent="0">
              <a:lnSpc>
                <a:spcPts val="2850"/>
              </a:lnSpc>
              <a:buNone/>
            </a:pPr>
            <a:r>
              <a:rPr lang="en-US" sz="1750" b="1" dirty="0">
                <a:solidFill>
                  <a:srgbClr val="5B5F71"/>
                </a:solidFill>
                <a:latin typeface="Constantia" panose="02030602050306030303" pitchFamily="18" charset="0"/>
                <a:ea typeface="Instrument Sans Medium" pitchFamily="34" charset="-122"/>
                <a:cs typeface="Instrument Sans Medium" pitchFamily="34" charset="-120"/>
              </a:rPr>
              <a:t>Precision</a:t>
            </a:r>
            <a:r>
              <a:rPr lang="en-US" sz="1750" dirty="0">
                <a:solidFill>
                  <a:srgbClr val="5B5F71"/>
                </a:solidFill>
                <a:latin typeface="Constantia" panose="02030602050306030303" pitchFamily="18" charset="0"/>
                <a:ea typeface="Instrument Sans Medium" pitchFamily="34" charset="-122"/>
                <a:cs typeface="Instrument Sans Medium" pitchFamily="34" charset="-120"/>
              </a:rPr>
              <a:t>: The ratio of true positive predictions to the total predicted positives, ensuring that our fraud detection minimizes false positives.</a:t>
            </a:r>
          </a:p>
          <a:p>
            <a:pPr marL="0" indent="0">
              <a:lnSpc>
                <a:spcPts val="2850"/>
              </a:lnSpc>
              <a:buNone/>
            </a:pPr>
            <a:endParaRPr lang="en-US" sz="1750" dirty="0">
              <a:solidFill>
                <a:srgbClr val="5B5F71"/>
              </a:solidFill>
              <a:latin typeface="Constantia" panose="02030602050306030303" pitchFamily="18" charset="0"/>
              <a:ea typeface="Instrument Sans Medium" pitchFamily="34" charset="-122"/>
              <a:cs typeface="Instrument Sans Medium" pitchFamily="34" charset="-120"/>
            </a:endParaRPr>
          </a:p>
          <a:p>
            <a:pPr marL="0" indent="0">
              <a:lnSpc>
                <a:spcPts val="2850"/>
              </a:lnSpc>
              <a:buNone/>
            </a:pPr>
            <a:r>
              <a:rPr lang="en-US" sz="1750" dirty="0">
                <a:solidFill>
                  <a:srgbClr val="5B5F71"/>
                </a:solidFill>
                <a:latin typeface="Constantia" panose="02030602050306030303" pitchFamily="18" charset="0"/>
                <a:ea typeface="Instrument Sans Medium" pitchFamily="34" charset="-122"/>
                <a:cs typeface="Instrument Sans Medium" pitchFamily="34" charset="-120"/>
              </a:rPr>
              <a:t> </a:t>
            </a:r>
            <a:r>
              <a:rPr lang="en-US" sz="1750" b="1" dirty="0">
                <a:solidFill>
                  <a:srgbClr val="5B5F71"/>
                </a:solidFill>
                <a:latin typeface="Constantia" panose="02030602050306030303" pitchFamily="18" charset="0"/>
                <a:ea typeface="Instrument Sans Medium" pitchFamily="34" charset="-122"/>
                <a:cs typeface="Instrument Sans Medium" pitchFamily="34" charset="-120"/>
              </a:rPr>
              <a:t>Recall</a:t>
            </a:r>
            <a:r>
              <a:rPr lang="en-US" sz="1750" dirty="0">
                <a:solidFill>
                  <a:srgbClr val="5B5F71"/>
                </a:solidFill>
                <a:latin typeface="Constantia" panose="02030602050306030303" pitchFamily="18" charset="0"/>
                <a:ea typeface="Instrument Sans Medium" pitchFamily="34" charset="-122"/>
                <a:cs typeface="Instrument Sans Medium" pitchFamily="34" charset="-120"/>
              </a:rPr>
              <a:t>: The ratio of true positives to actual positives, important for identifying as many fraudulent transactions as possible. For example, a model yielding an accuracy of 95%, a precision of 90%, and a recall of 85% would indicate a strong ability to detect fraudulent activities while also maintaining a low rate of false alarms.</a:t>
            </a:r>
            <a:endParaRPr lang="en-US" sz="1750" dirty="0">
              <a:latin typeface="Constantia" panose="02030602050306030303" pitchFamily="18" charset="0"/>
            </a:endParaRPr>
          </a:p>
        </p:txBody>
      </p:sp>
      <p:sp>
        <p:nvSpPr>
          <p:cNvPr id="9" name="Rectangle 8">
            <a:extLst>
              <a:ext uri="{FF2B5EF4-FFF2-40B4-BE49-F238E27FC236}">
                <a16:creationId xmlns:a16="http://schemas.microsoft.com/office/drawing/2014/main" id="{00C77554-D112-735D-3553-ED143792DC7B}"/>
              </a:ext>
            </a:extLst>
          </p:cNvPr>
          <p:cNvSpPr/>
          <p:nvPr/>
        </p:nvSpPr>
        <p:spPr>
          <a:xfrm>
            <a:off x="12818815" y="7758047"/>
            <a:ext cx="1722376" cy="38973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27622"/>
            <a:ext cx="7556421" cy="1417558"/>
          </a:xfrm>
          <a:prstGeom prst="rect">
            <a:avLst/>
          </a:prstGeom>
          <a:noFill/>
          <a:ln/>
        </p:spPr>
        <p:txBody>
          <a:bodyPr wrap="square" lIns="0" tIns="0" rIns="0" bIns="0" rtlCol="0" anchor="t"/>
          <a:lstStyle/>
          <a:p>
            <a:pPr marL="0" indent="0">
              <a:lnSpc>
                <a:spcPts val="5550"/>
              </a:lnSpc>
              <a:buNone/>
            </a:pPr>
            <a:r>
              <a:rPr lang="en-US" sz="4450" u="sng" dirty="0">
                <a:solidFill>
                  <a:srgbClr val="505468"/>
                </a:solidFill>
                <a:latin typeface="Microsoft Sans Serif" panose="020B0604020202020204" pitchFamily="34" charset="0"/>
                <a:ea typeface="Microsoft Sans Serif" panose="020B0604020202020204" pitchFamily="34" charset="0"/>
                <a:cs typeface="Microsoft Sans Serif" panose="020B0604020202020204" pitchFamily="34" charset="0"/>
              </a:rPr>
              <a:t>Results and Performance Evaluation</a:t>
            </a:r>
            <a:endParaRPr lang="en-US" sz="4450" u="sng"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Shape 1"/>
          <p:cNvSpPr/>
          <p:nvPr/>
        </p:nvSpPr>
        <p:spPr>
          <a:xfrm>
            <a:off x="6280190" y="3685342"/>
            <a:ext cx="7556421" cy="2616518"/>
          </a:xfrm>
          <a:prstGeom prst="roundRect">
            <a:avLst>
              <a:gd name="adj" fmla="val 3641"/>
            </a:avLst>
          </a:prstGeom>
          <a:noFill/>
          <a:ln w="7620">
            <a:solidFill>
              <a:srgbClr val="000000">
                <a:alpha val="8000"/>
              </a:srgbClr>
            </a:solidFill>
            <a:prstDash val="solid"/>
          </a:ln>
        </p:spPr>
      </p:sp>
      <p:sp>
        <p:nvSpPr>
          <p:cNvPr id="5" name="Shape 2"/>
          <p:cNvSpPr/>
          <p:nvPr/>
        </p:nvSpPr>
        <p:spPr>
          <a:xfrm>
            <a:off x="6287810" y="3692962"/>
            <a:ext cx="7541181" cy="650319"/>
          </a:xfrm>
          <a:prstGeom prst="rect">
            <a:avLst/>
          </a:prstGeom>
          <a:solidFill>
            <a:srgbClr val="FFFFFF">
              <a:alpha val="4000"/>
            </a:srgbClr>
          </a:solidFill>
          <a:ln/>
        </p:spPr>
      </p:sp>
      <p:sp>
        <p:nvSpPr>
          <p:cNvPr id="6" name="Text 3"/>
          <p:cNvSpPr/>
          <p:nvPr/>
        </p:nvSpPr>
        <p:spPr>
          <a:xfrm>
            <a:off x="6514624" y="383667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5B5F71"/>
                </a:solidFill>
                <a:latin typeface="MS Reference Sans Serif" panose="020B0604030504040204" pitchFamily="34" charset="0"/>
                <a:ea typeface="Instrument Sans Medium" pitchFamily="34" charset="-122"/>
                <a:cs typeface="Instrument Sans Medium" pitchFamily="34" charset="-120"/>
              </a:rPr>
              <a:t>Metric</a:t>
            </a:r>
            <a:endParaRPr lang="en-US" sz="1750" dirty="0">
              <a:latin typeface="MS Reference Sans Serif" panose="020B0604030504040204" pitchFamily="34" charset="0"/>
            </a:endParaRPr>
          </a:p>
        </p:txBody>
      </p:sp>
      <p:sp>
        <p:nvSpPr>
          <p:cNvPr id="7" name="Text 4"/>
          <p:cNvSpPr/>
          <p:nvPr/>
        </p:nvSpPr>
        <p:spPr>
          <a:xfrm>
            <a:off x="10289024" y="383667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5B5F71"/>
                </a:solidFill>
                <a:latin typeface="MS Reference Sans Serif" panose="020B0604030504040204" pitchFamily="34" charset="0"/>
                <a:ea typeface="Instrument Sans Medium" pitchFamily="34" charset="-122"/>
                <a:cs typeface="Instrument Sans Medium" pitchFamily="34" charset="-120"/>
              </a:rPr>
              <a:t>Value</a:t>
            </a:r>
            <a:endParaRPr lang="en-US" sz="1750" dirty="0">
              <a:latin typeface="MS Reference Sans Serif" panose="020B0604030504040204" pitchFamily="34" charset="0"/>
            </a:endParaRPr>
          </a:p>
        </p:txBody>
      </p:sp>
      <p:sp>
        <p:nvSpPr>
          <p:cNvPr id="8" name="Shape 5"/>
          <p:cNvSpPr/>
          <p:nvPr/>
        </p:nvSpPr>
        <p:spPr>
          <a:xfrm>
            <a:off x="6287810" y="4343281"/>
            <a:ext cx="7541181" cy="650319"/>
          </a:xfrm>
          <a:prstGeom prst="rect">
            <a:avLst/>
          </a:prstGeom>
          <a:solidFill>
            <a:srgbClr val="000000">
              <a:alpha val="4000"/>
            </a:srgbClr>
          </a:solidFill>
          <a:ln/>
        </p:spPr>
      </p:sp>
      <p:sp>
        <p:nvSpPr>
          <p:cNvPr id="9" name="Text 6"/>
          <p:cNvSpPr/>
          <p:nvPr/>
        </p:nvSpPr>
        <p:spPr>
          <a:xfrm>
            <a:off x="6514624" y="448698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5B5F71"/>
                </a:solidFill>
                <a:latin typeface="MS Reference Sans Serif" panose="020B0604030504040204" pitchFamily="34" charset="0"/>
                <a:ea typeface="Instrument Sans Medium" pitchFamily="34" charset="-122"/>
                <a:cs typeface="Instrument Sans Medium" pitchFamily="34" charset="-120"/>
              </a:rPr>
              <a:t>Accuracy</a:t>
            </a:r>
            <a:endParaRPr lang="en-US" sz="1750" dirty="0">
              <a:latin typeface="MS Reference Sans Serif" panose="020B0604030504040204" pitchFamily="34" charset="0"/>
            </a:endParaRPr>
          </a:p>
        </p:txBody>
      </p:sp>
      <p:sp>
        <p:nvSpPr>
          <p:cNvPr id="10" name="Text 7"/>
          <p:cNvSpPr/>
          <p:nvPr/>
        </p:nvSpPr>
        <p:spPr>
          <a:xfrm>
            <a:off x="10289024" y="448698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5B5F71"/>
                </a:solidFill>
                <a:latin typeface="MS Reference Sans Serif" panose="020B0604030504040204" pitchFamily="34" charset="0"/>
                <a:ea typeface="Instrument Sans Medium" pitchFamily="34" charset="-122"/>
                <a:cs typeface="Instrument Sans Medium" pitchFamily="34" charset="-120"/>
              </a:rPr>
              <a:t>95%</a:t>
            </a:r>
            <a:endParaRPr lang="en-US" sz="1750" dirty="0">
              <a:latin typeface="MS Reference Sans Serif" panose="020B0604030504040204" pitchFamily="34" charset="0"/>
            </a:endParaRPr>
          </a:p>
        </p:txBody>
      </p:sp>
      <p:sp>
        <p:nvSpPr>
          <p:cNvPr id="11" name="Shape 8"/>
          <p:cNvSpPr/>
          <p:nvPr/>
        </p:nvSpPr>
        <p:spPr>
          <a:xfrm>
            <a:off x="6287810" y="4993600"/>
            <a:ext cx="7541181" cy="650319"/>
          </a:xfrm>
          <a:prstGeom prst="rect">
            <a:avLst/>
          </a:prstGeom>
          <a:solidFill>
            <a:srgbClr val="FFFFFF">
              <a:alpha val="4000"/>
            </a:srgbClr>
          </a:solidFill>
          <a:ln/>
        </p:spPr>
      </p:sp>
      <p:sp>
        <p:nvSpPr>
          <p:cNvPr id="12" name="Text 9"/>
          <p:cNvSpPr/>
          <p:nvPr/>
        </p:nvSpPr>
        <p:spPr>
          <a:xfrm>
            <a:off x="6514624" y="513730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5B5F71"/>
                </a:solidFill>
                <a:latin typeface="MS Reference Sans Serif" panose="020B0604030504040204" pitchFamily="34" charset="0"/>
                <a:ea typeface="Instrument Sans Medium" pitchFamily="34" charset="-122"/>
                <a:cs typeface="Instrument Sans Medium" pitchFamily="34" charset="-120"/>
              </a:rPr>
              <a:t>Precision</a:t>
            </a:r>
            <a:endParaRPr lang="en-US" sz="1750" dirty="0">
              <a:latin typeface="MS Reference Sans Serif" panose="020B0604030504040204" pitchFamily="34" charset="0"/>
            </a:endParaRPr>
          </a:p>
        </p:txBody>
      </p:sp>
      <p:sp>
        <p:nvSpPr>
          <p:cNvPr id="13" name="Text 10"/>
          <p:cNvSpPr/>
          <p:nvPr/>
        </p:nvSpPr>
        <p:spPr>
          <a:xfrm>
            <a:off x="10289024" y="513730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5B5F71"/>
                </a:solidFill>
                <a:latin typeface="MS Reference Sans Serif" panose="020B0604030504040204" pitchFamily="34" charset="0"/>
                <a:ea typeface="Instrument Sans Medium" pitchFamily="34" charset="-122"/>
                <a:cs typeface="Instrument Sans Medium" pitchFamily="34" charset="-120"/>
              </a:rPr>
              <a:t>92%</a:t>
            </a:r>
            <a:endParaRPr lang="en-US" sz="1750" dirty="0">
              <a:latin typeface="MS Reference Sans Serif" panose="020B0604030504040204" pitchFamily="34" charset="0"/>
            </a:endParaRPr>
          </a:p>
        </p:txBody>
      </p:sp>
      <p:sp>
        <p:nvSpPr>
          <p:cNvPr id="14" name="Shape 11"/>
          <p:cNvSpPr/>
          <p:nvPr/>
        </p:nvSpPr>
        <p:spPr>
          <a:xfrm>
            <a:off x="6287810" y="5643920"/>
            <a:ext cx="7541181" cy="650319"/>
          </a:xfrm>
          <a:prstGeom prst="rect">
            <a:avLst/>
          </a:prstGeom>
          <a:solidFill>
            <a:srgbClr val="000000">
              <a:alpha val="4000"/>
            </a:srgbClr>
          </a:solidFill>
          <a:ln/>
        </p:spPr>
      </p:sp>
      <p:sp>
        <p:nvSpPr>
          <p:cNvPr id="15" name="Text 12"/>
          <p:cNvSpPr/>
          <p:nvPr/>
        </p:nvSpPr>
        <p:spPr>
          <a:xfrm>
            <a:off x="6514624" y="578762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5B5F71"/>
                </a:solidFill>
                <a:latin typeface="MS Reference Sans Serif" panose="020B0604030504040204" pitchFamily="34" charset="0"/>
                <a:ea typeface="Instrument Sans Medium" pitchFamily="34" charset="-122"/>
                <a:cs typeface="Instrument Sans Medium" pitchFamily="34" charset="-120"/>
              </a:rPr>
              <a:t>Recall</a:t>
            </a:r>
            <a:endParaRPr lang="en-US" sz="1750" dirty="0">
              <a:latin typeface="MS Reference Sans Serif" panose="020B0604030504040204" pitchFamily="34" charset="0"/>
            </a:endParaRPr>
          </a:p>
        </p:txBody>
      </p:sp>
      <p:sp>
        <p:nvSpPr>
          <p:cNvPr id="16" name="Text 13"/>
          <p:cNvSpPr/>
          <p:nvPr/>
        </p:nvSpPr>
        <p:spPr>
          <a:xfrm>
            <a:off x="10289024" y="578762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5B5F71"/>
                </a:solidFill>
                <a:latin typeface="MS Reference Sans Serif" panose="020B0604030504040204" pitchFamily="34" charset="0"/>
                <a:ea typeface="Instrument Sans Medium" pitchFamily="34" charset="-122"/>
                <a:cs typeface="Instrument Sans Medium" pitchFamily="34" charset="-120"/>
              </a:rPr>
              <a:t>98%</a:t>
            </a:r>
            <a:endParaRPr lang="en-US" sz="1750" dirty="0">
              <a:latin typeface="MS Reference Sans Serif" panose="020B0604030504040204" pitchFamily="34" charset="0"/>
            </a:endParaRPr>
          </a:p>
        </p:txBody>
      </p:sp>
      <p:sp>
        <p:nvSpPr>
          <p:cNvPr id="17" name="Rectangle 16">
            <a:extLst>
              <a:ext uri="{FF2B5EF4-FFF2-40B4-BE49-F238E27FC236}">
                <a16:creationId xmlns:a16="http://schemas.microsoft.com/office/drawing/2014/main" id="{46791E36-4032-B510-323D-814DBC2A1F07}"/>
              </a:ext>
            </a:extLst>
          </p:cNvPr>
          <p:cNvSpPr/>
          <p:nvPr/>
        </p:nvSpPr>
        <p:spPr>
          <a:xfrm>
            <a:off x="12319375" y="7538224"/>
            <a:ext cx="2196790" cy="6467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D872C000-984C-3B83-CC0E-391B580B43A1}"/>
              </a:ext>
            </a:extLst>
          </p:cNvPr>
          <p:cNvSpPr/>
          <p:nvPr/>
        </p:nvSpPr>
        <p:spPr>
          <a:xfrm>
            <a:off x="-1" y="-1"/>
            <a:ext cx="5486399" cy="11605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latin typeface="Bahnschrift SemiBold" panose="020B0502040204020203" pitchFamily="34" charset="0"/>
              </a:rPr>
              <a:t>Bi-criteria fraud detection – Model Metrices</a:t>
            </a:r>
            <a:endParaRPr lang="en-IN" sz="2800" dirty="0">
              <a:latin typeface="Bahnschrift SemiBold"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965052" y="286702"/>
            <a:ext cx="7733109" cy="603171"/>
          </a:xfrm>
          <a:prstGeom prst="rect">
            <a:avLst/>
          </a:prstGeom>
          <a:noFill/>
          <a:ln/>
        </p:spPr>
        <p:txBody>
          <a:bodyPr wrap="none" lIns="0" tIns="0" rIns="0" bIns="0" rtlCol="0" anchor="t"/>
          <a:lstStyle/>
          <a:p>
            <a:pPr marL="0" indent="0">
              <a:lnSpc>
                <a:spcPts val="4700"/>
              </a:lnSpc>
              <a:buNone/>
            </a:pPr>
            <a:r>
              <a:rPr lang="en-US" sz="3750" u="sng" dirty="0">
                <a:solidFill>
                  <a:srgbClr val="505468"/>
                </a:solidFill>
                <a:latin typeface="Segoe UI Variable Text Semibold" pitchFamily="2" charset="0"/>
                <a:ea typeface="Instrument Sans Semi Bold" pitchFamily="34" charset="-122"/>
                <a:cs typeface="Instrument Sans Semi Bold" pitchFamily="34" charset="-120"/>
              </a:rPr>
              <a:t>Team Members and Contributions</a:t>
            </a:r>
            <a:endParaRPr lang="en-US" sz="3750" u="sng" dirty="0">
              <a:latin typeface="Segoe UI Variable Text Semibold" pitchFamily="2" charset="0"/>
            </a:endParaRPr>
          </a:p>
        </p:txBody>
      </p:sp>
      <p:pic>
        <p:nvPicPr>
          <p:cNvPr id="16" name="Picture 15">
            <a:extLst>
              <a:ext uri="{FF2B5EF4-FFF2-40B4-BE49-F238E27FC236}">
                <a16:creationId xmlns:a16="http://schemas.microsoft.com/office/drawing/2014/main" id="{9ADDB380-E992-F17B-0440-9628B4C82F9B}"/>
              </a:ext>
            </a:extLst>
          </p:cNvPr>
          <p:cNvPicPr>
            <a:picLocks noChangeAspect="1"/>
          </p:cNvPicPr>
          <p:nvPr/>
        </p:nvPicPr>
        <p:blipFill>
          <a:blip r:embed="rId3"/>
          <a:stretch>
            <a:fillRect/>
          </a:stretch>
        </p:blipFill>
        <p:spPr>
          <a:xfrm>
            <a:off x="602764" y="1829246"/>
            <a:ext cx="3475162" cy="42481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6EAF2FE1-9F3E-4DF5-CDA9-9855001BCFA6}"/>
              </a:ext>
            </a:extLst>
          </p:cNvPr>
          <p:cNvSpPr txBox="1"/>
          <p:nvPr/>
        </p:nvSpPr>
        <p:spPr>
          <a:xfrm>
            <a:off x="1055946" y="6249363"/>
            <a:ext cx="2743199" cy="954107"/>
          </a:xfrm>
          <a:prstGeom prst="rect">
            <a:avLst/>
          </a:prstGeom>
          <a:noFill/>
        </p:spPr>
        <p:txBody>
          <a:bodyPr wrap="square" rtlCol="0">
            <a:spAutoFit/>
          </a:bodyPr>
          <a:lstStyle/>
          <a:p>
            <a:r>
              <a:rPr lang="en-US" sz="2800" dirty="0">
                <a:latin typeface="Bahnschrift SemiBold SemiConden" panose="020B0502040204020203" pitchFamily="34" charset="0"/>
              </a:rPr>
              <a:t>Website Developer and Model Tester</a:t>
            </a:r>
            <a:endParaRPr lang="en-IN" sz="2800" dirty="0">
              <a:latin typeface="Bahnschrift SemiBold SemiConden" panose="020B0502040204020203" pitchFamily="34" charset="0"/>
            </a:endParaRPr>
          </a:p>
        </p:txBody>
      </p:sp>
      <p:pic>
        <p:nvPicPr>
          <p:cNvPr id="19" name="Picture 18">
            <a:extLst>
              <a:ext uri="{FF2B5EF4-FFF2-40B4-BE49-F238E27FC236}">
                <a16:creationId xmlns:a16="http://schemas.microsoft.com/office/drawing/2014/main" id="{C1FBF90A-8AE5-AEEA-FA9F-26FD8D2FAC92}"/>
              </a:ext>
            </a:extLst>
          </p:cNvPr>
          <p:cNvPicPr>
            <a:picLocks noChangeAspect="1"/>
          </p:cNvPicPr>
          <p:nvPr/>
        </p:nvPicPr>
        <p:blipFill>
          <a:blip r:embed="rId4"/>
          <a:srcRect t="3964" b="3964"/>
          <a:stretch/>
        </p:blipFill>
        <p:spPr>
          <a:xfrm>
            <a:off x="5153313" y="1963060"/>
            <a:ext cx="4323774" cy="39809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6892A044-DEFD-6A79-4CBA-0C1F0D5F27A1}"/>
              </a:ext>
            </a:extLst>
          </p:cNvPr>
          <p:cNvSpPr txBox="1"/>
          <p:nvPr/>
        </p:nvSpPr>
        <p:spPr>
          <a:xfrm>
            <a:off x="1055946" y="1195634"/>
            <a:ext cx="2849930" cy="461665"/>
          </a:xfrm>
          <a:prstGeom prst="rect">
            <a:avLst/>
          </a:prstGeom>
          <a:noFill/>
        </p:spPr>
        <p:txBody>
          <a:bodyPr wrap="square" rtlCol="0">
            <a:spAutoFit/>
          </a:bodyPr>
          <a:lstStyle/>
          <a:p>
            <a:r>
              <a:rPr lang="en-US" sz="2400" b="1" dirty="0">
                <a:latin typeface="Segoe UI Variable Display Semib" pitchFamily="2" charset="0"/>
              </a:rPr>
              <a:t>Shashwat Ranjan</a:t>
            </a:r>
            <a:endParaRPr lang="en-IN" sz="2400" b="1" dirty="0">
              <a:latin typeface="Segoe UI Variable Display Semib" pitchFamily="2" charset="0"/>
            </a:endParaRPr>
          </a:p>
        </p:txBody>
      </p:sp>
      <p:sp>
        <p:nvSpPr>
          <p:cNvPr id="23" name="TextBox 22">
            <a:extLst>
              <a:ext uri="{FF2B5EF4-FFF2-40B4-BE49-F238E27FC236}">
                <a16:creationId xmlns:a16="http://schemas.microsoft.com/office/drawing/2014/main" id="{C1999AC4-4CFC-91A1-956C-83F7F56A7B6C}"/>
              </a:ext>
            </a:extLst>
          </p:cNvPr>
          <p:cNvSpPr txBox="1"/>
          <p:nvPr/>
        </p:nvSpPr>
        <p:spPr>
          <a:xfrm>
            <a:off x="5809786" y="1197643"/>
            <a:ext cx="3345366" cy="461665"/>
          </a:xfrm>
          <a:prstGeom prst="rect">
            <a:avLst/>
          </a:prstGeom>
          <a:noFill/>
        </p:spPr>
        <p:txBody>
          <a:bodyPr wrap="square" rtlCol="0">
            <a:spAutoFit/>
          </a:bodyPr>
          <a:lstStyle/>
          <a:p>
            <a:r>
              <a:rPr lang="en-US" sz="2400" b="1" dirty="0">
                <a:latin typeface="Segoe UI Variable Display Semib" pitchFamily="2" charset="0"/>
                <a:cs typeface="Segoe UI Semibold" panose="020B0702040204020203" pitchFamily="34" charset="0"/>
              </a:rPr>
              <a:t>Swayam</a:t>
            </a:r>
            <a:r>
              <a:rPr lang="en-US" sz="2400" b="1" dirty="0">
                <a:latin typeface="Segoe UI Semibold" panose="020B0702040204020203" pitchFamily="34" charset="0"/>
                <a:cs typeface="Segoe UI Semibold" panose="020B0702040204020203" pitchFamily="34" charset="0"/>
              </a:rPr>
              <a:t> Agarwal</a:t>
            </a:r>
            <a:endParaRPr lang="en-IN" sz="2400" b="1" dirty="0">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F05839A9-B274-47DA-B996-966F50EA8B43}"/>
              </a:ext>
            </a:extLst>
          </p:cNvPr>
          <p:cNvSpPr txBox="1"/>
          <p:nvPr/>
        </p:nvSpPr>
        <p:spPr>
          <a:xfrm>
            <a:off x="5685672" y="6249362"/>
            <a:ext cx="3791415" cy="954107"/>
          </a:xfrm>
          <a:prstGeom prst="rect">
            <a:avLst/>
          </a:prstGeom>
          <a:noFill/>
        </p:spPr>
        <p:txBody>
          <a:bodyPr wrap="square" rtlCol="0">
            <a:spAutoFit/>
          </a:bodyPr>
          <a:lstStyle/>
          <a:p>
            <a:r>
              <a:rPr lang="en-US" sz="2800" dirty="0">
                <a:latin typeface="Bahnschrift SemiBold SemiConden" panose="020B0502040204020203" pitchFamily="34" charset="0"/>
              </a:rPr>
              <a:t>Model Trainer, Data Pre Processor and Debugger</a:t>
            </a:r>
            <a:endParaRPr lang="en-IN" sz="2800" dirty="0">
              <a:latin typeface="Bahnschrift SemiBold SemiConden" panose="020B0502040204020203" pitchFamily="34" charset="0"/>
            </a:endParaRPr>
          </a:p>
        </p:txBody>
      </p:sp>
      <p:pic>
        <p:nvPicPr>
          <p:cNvPr id="26" name="Picture 25">
            <a:extLst>
              <a:ext uri="{FF2B5EF4-FFF2-40B4-BE49-F238E27FC236}">
                <a16:creationId xmlns:a16="http://schemas.microsoft.com/office/drawing/2014/main" id="{5CE7314C-FD4D-D6D1-36F6-C22BEF437071}"/>
              </a:ext>
            </a:extLst>
          </p:cNvPr>
          <p:cNvPicPr>
            <a:picLocks noChangeAspect="1"/>
          </p:cNvPicPr>
          <p:nvPr/>
        </p:nvPicPr>
        <p:blipFill>
          <a:blip r:embed="rId5"/>
          <a:srcRect l="3353" r="3353"/>
          <a:stretch/>
        </p:blipFill>
        <p:spPr>
          <a:xfrm>
            <a:off x="10270274" y="1829246"/>
            <a:ext cx="3963326" cy="42481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E6689181-A0BA-4AE9-5146-CCAE597033FA}"/>
              </a:ext>
            </a:extLst>
          </p:cNvPr>
          <p:cNvSpPr txBox="1"/>
          <p:nvPr/>
        </p:nvSpPr>
        <p:spPr>
          <a:xfrm>
            <a:off x="10813429" y="1195634"/>
            <a:ext cx="2877015" cy="459656"/>
          </a:xfrm>
          <a:prstGeom prst="rect">
            <a:avLst/>
          </a:prstGeom>
          <a:noFill/>
        </p:spPr>
        <p:txBody>
          <a:bodyPr wrap="square" rtlCol="0">
            <a:spAutoFit/>
          </a:bodyPr>
          <a:lstStyle/>
          <a:p>
            <a:r>
              <a:rPr lang="en-US" sz="2400" b="1" dirty="0">
                <a:latin typeface="Segoe UI Variable Display Semib" pitchFamily="2" charset="0"/>
              </a:rPr>
              <a:t>Sabhya Rajvanshi</a:t>
            </a:r>
            <a:endParaRPr lang="en-IN" sz="2400" b="1" dirty="0">
              <a:latin typeface="Segoe UI Variable Display Semib" pitchFamily="2" charset="0"/>
            </a:endParaRPr>
          </a:p>
        </p:txBody>
      </p:sp>
      <p:sp>
        <p:nvSpPr>
          <p:cNvPr id="28" name="TextBox 27">
            <a:extLst>
              <a:ext uri="{FF2B5EF4-FFF2-40B4-BE49-F238E27FC236}">
                <a16:creationId xmlns:a16="http://schemas.microsoft.com/office/drawing/2014/main" id="{708242CD-2A42-D0CF-F7B3-CF13A7B1D606}"/>
              </a:ext>
            </a:extLst>
          </p:cNvPr>
          <p:cNvSpPr txBox="1"/>
          <p:nvPr/>
        </p:nvSpPr>
        <p:spPr>
          <a:xfrm>
            <a:off x="10337713" y="6433362"/>
            <a:ext cx="3963325" cy="523220"/>
          </a:xfrm>
          <a:prstGeom prst="rect">
            <a:avLst/>
          </a:prstGeom>
          <a:noFill/>
        </p:spPr>
        <p:txBody>
          <a:bodyPr wrap="square" rtlCol="0">
            <a:spAutoFit/>
          </a:bodyPr>
          <a:lstStyle/>
          <a:p>
            <a:r>
              <a:rPr lang="en-US" sz="2800" b="1" dirty="0">
                <a:latin typeface="Bahnschrift SemiBold SemiConden" panose="020B0502040204020203" pitchFamily="34" charset="0"/>
              </a:rPr>
              <a:t>PPT and Frontend Designer</a:t>
            </a:r>
            <a:endParaRPr lang="en-IN" sz="2800" b="1" dirty="0">
              <a:latin typeface="Bahnschrift SemiBold SemiConden" panose="020B0502040204020203" pitchFamily="34" charset="0"/>
            </a:endParaRPr>
          </a:p>
        </p:txBody>
      </p:sp>
      <p:sp>
        <p:nvSpPr>
          <p:cNvPr id="29" name="Rectangle 28">
            <a:extLst>
              <a:ext uri="{FF2B5EF4-FFF2-40B4-BE49-F238E27FC236}">
                <a16:creationId xmlns:a16="http://schemas.microsoft.com/office/drawing/2014/main" id="{814A2D4C-5496-103C-ABF4-4A3765532143}"/>
              </a:ext>
            </a:extLst>
          </p:cNvPr>
          <p:cNvSpPr/>
          <p:nvPr/>
        </p:nvSpPr>
        <p:spPr>
          <a:xfrm>
            <a:off x="12319375" y="7538224"/>
            <a:ext cx="2196790" cy="6467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32849" y="0"/>
            <a:ext cx="5486400" cy="8229600"/>
          </a:xfrm>
          <a:prstGeom prst="rect">
            <a:avLst/>
          </a:prstGeom>
        </p:spPr>
      </p:pic>
      <p:sp>
        <p:nvSpPr>
          <p:cNvPr id="3" name="Text 0"/>
          <p:cNvSpPr/>
          <p:nvPr/>
        </p:nvSpPr>
        <p:spPr>
          <a:xfrm>
            <a:off x="754023" y="927497"/>
            <a:ext cx="7200067" cy="673298"/>
          </a:xfrm>
          <a:prstGeom prst="rect">
            <a:avLst/>
          </a:prstGeom>
          <a:noFill/>
          <a:ln/>
        </p:spPr>
        <p:txBody>
          <a:bodyPr wrap="none" lIns="0" tIns="0" rIns="0" bIns="0" rtlCol="0" anchor="t"/>
          <a:lstStyle/>
          <a:p>
            <a:pPr marL="0" indent="0">
              <a:lnSpc>
                <a:spcPts val="5300"/>
              </a:lnSpc>
              <a:buNone/>
            </a:pPr>
            <a:r>
              <a:rPr lang="en-US" sz="4200" u="sng" dirty="0">
                <a:solidFill>
                  <a:srgbClr val="505468"/>
                </a:solidFill>
                <a:latin typeface="Microsoft Sans Serif" panose="020B0604020202020204" pitchFamily="34" charset="0"/>
                <a:ea typeface="Microsoft Sans Serif" panose="020B0604020202020204" pitchFamily="34" charset="0"/>
                <a:cs typeface="Microsoft Sans Serif" panose="020B0604020202020204" pitchFamily="34" charset="0"/>
              </a:rPr>
              <a:t>Conclusion and Future Work</a:t>
            </a:r>
            <a:endParaRPr lang="en-US" sz="4200" u="sng"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4" name="Image 1" descr="preencoded.png"/>
          <p:cNvPicPr>
            <a:picLocks noChangeAspect="1"/>
          </p:cNvPicPr>
          <p:nvPr/>
        </p:nvPicPr>
        <p:blipFill>
          <a:blip r:embed="rId4"/>
          <a:stretch>
            <a:fillRect/>
          </a:stretch>
        </p:blipFill>
        <p:spPr>
          <a:xfrm>
            <a:off x="754023" y="1923931"/>
            <a:ext cx="1077278" cy="1723549"/>
          </a:xfrm>
          <a:prstGeom prst="rect">
            <a:avLst/>
          </a:prstGeom>
        </p:spPr>
      </p:pic>
      <p:sp>
        <p:nvSpPr>
          <p:cNvPr id="5" name="Text 1"/>
          <p:cNvSpPr/>
          <p:nvPr/>
        </p:nvSpPr>
        <p:spPr>
          <a:xfrm>
            <a:off x="2154436" y="1999399"/>
            <a:ext cx="3152656"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Successful Development</a:t>
            </a:r>
            <a:endParaRPr lang="en-US" sz="21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Text 2"/>
          <p:cNvSpPr/>
          <p:nvPr/>
        </p:nvSpPr>
        <p:spPr>
          <a:xfrm>
            <a:off x="2189321" y="2393759"/>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This project has effectively established a credit card fraud detection system utilizing machine learning techniques and Flask for deployment.</a:t>
            </a:r>
            <a:endParaRPr lang="en-US" sz="16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7" name="Image 2" descr="preencoded.png"/>
          <p:cNvPicPr>
            <a:picLocks noChangeAspect="1"/>
          </p:cNvPicPr>
          <p:nvPr/>
        </p:nvPicPr>
        <p:blipFill>
          <a:blip r:embed="rId5"/>
          <a:stretch>
            <a:fillRect/>
          </a:stretch>
        </p:blipFill>
        <p:spPr>
          <a:xfrm>
            <a:off x="754023" y="3647480"/>
            <a:ext cx="1077278" cy="1930956"/>
          </a:xfrm>
          <a:prstGeom prst="rect">
            <a:avLst/>
          </a:prstGeom>
        </p:spPr>
      </p:pic>
      <p:sp>
        <p:nvSpPr>
          <p:cNvPr id="8" name="Text 3"/>
          <p:cNvSpPr/>
          <p:nvPr/>
        </p:nvSpPr>
        <p:spPr>
          <a:xfrm>
            <a:off x="2154436" y="3761898"/>
            <a:ext cx="2737604"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Future Improvements</a:t>
            </a:r>
            <a:endParaRPr lang="en-US" sz="21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Text 4"/>
          <p:cNvSpPr/>
          <p:nvPr/>
        </p:nvSpPr>
        <p:spPr>
          <a:xfrm>
            <a:off x="2154436" y="4144624"/>
            <a:ext cx="6235541" cy="1433811"/>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Looking ahead, future enhancements will focus on exploring more sophisticated algorithms, integrating real-time data streaming capabilities, and upgrading the user interface for a better user experience.</a:t>
            </a:r>
            <a:endParaRPr lang="en-US" sz="16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0" name="Image 3" descr="preencoded.png"/>
          <p:cNvPicPr>
            <a:picLocks noChangeAspect="1"/>
          </p:cNvPicPr>
          <p:nvPr/>
        </p:nvPicPr>
        <p:blipFill>
          <a:blip r:embed="rId6"/>
          <a:stretch>
            <a:fillRect/>
          </a:stretch>
        </p:blipFill>
        <p:spPr>
          <a:xfrm>
            <a:off x="754023" y="5578435"/>
            <a:ext cx="1077278" cy="1723549"/>
          </a:xfrm>
          <a:prstGeom prst="rect">
            <a:avLst/>
          </a:prstGeom>
        </p:spPr>
      </p:pic>
      <p:sp>
        <p:nvSpPr>
          <p:cNvPr id="11" name="Text 5"/>
          <p:cNvSpPr/>
          <p:nvPr/>
        </p:nvSpPr>
        <p:spPr>
          <a:xfrm>
            <a:off x="2154436" y="5793819"/>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Acknowledgments </a:t>
            </a:r>
            <a:endParaRPr lang="en-US" sz="21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2" name="Text 6"/>
          <p:cNvSpPr/>
          <p:nvPr/>
        </p:nvSpPr>
        <p:spPr>
          <a:xfrm>
            <a:off x="2154436" y="6259592"/>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Microsoft Sans Serif" panose="020B0604020202020204" pitchFamily="34" charset="0"/>
                <a:ea typeface="Microsoft Sans Serif" panose="020B0604020202020204" pitchFamily="34" charset="0"/>
                <a:cs typeface="Microsoft Sans Serif" panose="020B0604020202020204" pitchFamily="34" charset="0"/>
              </a:rPr>
              <a:t>We extend our gratitude to all stakeholders for their invaluable support and collaboration throughout this project.</a:t>
            </a:r>
            <a:endParaRPr lang="en-US" sz="16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130CEB-678A-A159-2E80-14C1988BDA48}"/>
              </a:ext>
            </a:extLst>
          </p:cNvPr>
          <p:cNvSpPr/>
          <p:nvPr/>
        </p:nvSpPr>
        <p:spPr>
          <a:xfrm>
            <a:off x="12319375" y="7538224"/>
            <a:ext cx="2196790" cy="6467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5" name="Picture 4">
            <a:extLst>
              <a:ext uri="{FF2B5EF4-FFF2-40B4-BE49-F238E27FC236}">
                <a16:creationId xmlns:a16="http://schemas.microsoft.com/office/drawing/2014/main" id="{6C2D3B8C-FAEB-512D-33CC-B43BE3CEEF8A}"/>
              </a:ext>
            </a:extLst>
          </p:cNvPr>
          <p:cNvPicPr>
            <a:picLocks noChangeAspect="1"/>
          </p:cNvPicPr>
          <p:nvPr/>
        </p:nvPicPr>
        <p:blipFill>
          <a:blip r:embed="rId2"/>
          <a:stretch>
            <a:fillRect/>
          </a:stretch>
        </p:blipFill>
        <p:spPr>
          <a:xfrm>
            <a:off x="3200400" y="0"/>
            <a:ext cx="8229600" cy="8229600"/>
          </a:xfrm>
          <a:prstGeom prst="rect">
            <a:avLst/>
          </a:prstGeom>
        </p:spPr>
      </p:pic>
    </p:spTree>
    <p:extLst>
      <p:ext uri="{BB962C8B-B14F-4D97-AF65-F5344CB8AC3E}">
        <p14:creationId xmlns:p14="http://schemas.microsoft.com/office/powerpoint/2010/main" val="1912387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690</Words>
  <Application>Microsoft Office PowerPoint</Application>
  <PresentationFormat>Custom</PresentationFormat>
  <Paragraphs>83</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Sabhya Rajvanshi</cp:lastModifiedBy>
  <cp:revision>4</cp:revision>
  <dcterms:created xsi:type="dcterms:W3CDTF">2024-11-07T18:05:12Z</dcterms:created>
  <dcterms:modified xsi:type="dcterms:W3CDTF">2024-11-10T12:19:52Z</dcterms:modified>
</cp:coreProperties>
</file>